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5" r:id="rId2"/>
    <p:sldId id="306" r:id="rId3"/>
    <p:sldId id="289" r:id="rId4"/>
    <p:sldId id="266" r:id="rId5"/>
    <p:sldId id="323" r:id="rId6"/>
    <p:sldId id="267" r:id="rId7"/>
    <p:sldId id="324" r:id="rId8"/>
    <p:sldId id="327" r:id="rId9"/>
    <p:sldId id="322" r:id="rId10"/>
    <p:sldId id="321" r:id="rId11"/>
    <p:sldId id="271" r:id="rId12"/>
    <p:sldId id="274" r:id="rId13"/>
    <p:sldId id="290" r:id="rId14"/>
    <p:sldId id="292" r:id="rId15"/>
    <p:sldId id="293" r:id="rId16"/>
    <p:sldId id="294" r:id="rId17"/>
    <p:sldId id="295" r:id="rId18"/>
    <p:sldId id="296" r:id="rId19"/>
    <p:sldId id="299" r:id="rId20"/>
    <p:sldId id="304" r:id="rId21"/>
    <p:sldId id="319" r:id="rId22"/>
    <p:sldId id="326" r:id="rId23"/>
    <p:sldId id="325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661"/>
    <a:srgbClr val="F8B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2"/>
    <p:restoredTop sz="94573"/>
  </p:normalViewPr>
  <p:slideViewPr>
    <p:cSldViewPr>
      <p:cViewPr>
        <p:scale>
          <a:sx n="85" d="100"/>
          <a:sy n="85" d="100"/>
        </p:scale>
        <p:origin x="888" y="288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image" Target="../media/image12.jpeg"/><Relationship Id="rId2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image" Target="../media/image12.jpeg"/><Relationship Id="rId2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CE360-5C96-C345-BE47-45E689C2B6EF}" type="doc">
      <dgm:prSet loTypeId="urn:microsoft.com/office/officeart/2005/8/layout/vList3" loCatId="" qsTypeId="urn:microsoft.com/office/officeart/2005/8/quickstyle/simple4" qsCatId="simple" csTypeId="urn:microsoft.com/office/officeart/2005/8/colors/colorful2" csCatId="colorful" phldr="1"/>
      <dgm:spPr/>
    </dgm:pt>
    <dgm:pt modelId="{A7BC2494-4D0C-E94B-BB15-2D7D952E2341}">
      <dgm:prSet phldrT="[Text]"/>
      <dgm:spPr>
        <a:solidFill>
          <a:srgbClr val="3366FF"/>
        </a:solidFill>
      </dgm:spPr>
      <dgm:t>
        <a:bodyPr/>
        <a:lstStyle/>
        <a:p>
          <a:pPr marL="179388" indent="0" algn="l" rtl="0">
            <a:tabLst>
              <a:tab pos="179388" algn="l"/>
            </a:tabLst>
          </a:pP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Pelaksanaan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penelitian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PT</a:t>
          </a:r>
          <a:r>
            <a:rPr kumimoji="0" lang="en-US" baseline="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sudah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tinggi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,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tetapi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produk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akhir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dari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hasil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penelitian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belum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dapat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sepenuhnya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diakses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oleh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masyarakat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ilmiah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dan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pengguna</a:t>
          </a:r>
          <a:r>
            <a:rPr kumimoji="0" lang="en-ID" dirty="0" smtClean="0">
              <a:effectLst/>
              <a:latin typeface="+mn-lt"/>
              <a:ea typeface="+mn-ea"/>
              <a:cs typeface="+mn-cs"/>
            </a:rPr>
            <a:t>.</a:t>
          </a:r>
          <a:endParaRPr lang="en-US" dirty="0"/>
        </a:p>
      </dgm:t>
    </dgm:pt>
    <dgm:pt modelId="{068FF247-297A-3E44-8734-298A5A90BA74}" type="parTrans" cxnId="{196308BE-3F15-1B40-99F1-CD0E3EB9DC70}">
      <dgm:prSet/>
      <dgm:spPr/>
      <dgm:t>
        <a:bodyPr/>
        <a:lstStyle/>
        <a:p>
          <a:endParaRPr lang="en-US"/>
        </a:p>
      </dgm:t>
    </dgm:pt>
    <dgm:pt modelId="{F296AC65-F13A-DB45-AEEF-C9D52043B5DF}" type="sibTrans" cxnId="{196308BE-3F15-1B40-99F1-CD0E3EB9DC70}">
      <dgm:prSet/>
      <dgm:spPr/>
      <dgm:t>
        <a:bodyPr/>
        <a:lstStyle/>
        <a:p>
          <a:endParaRPr lang="en-US"/>
        </a:p>
      </dgm:t>
    </dgm:pt>
    <dgm:pt modelId="{62E02BC0-461F-A742-93B7-9DF9B77A5EBF}">
      <dgm:prSet phldrT="[Text]"/>
      <dgm:spPr>
        <a:solidFill>
          <a:srgbClr val="FF6600"/>
        </a:solidFill>
      </dgm:spPr>
      <dgm:t>
        <a:bodyPr/>
        <a:lstStyle/>
        <a:p>
          <a:pPr marL="179388" indent="0" algn="l"/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Etalase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artikel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jurnal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terindeks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internasional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(Google</a:t>
          </a:r>
          <a:r>
            <a:rPr kumimoji="0" lang="en-US" baseline="0" dirty="0" smtClean="0">
              <a:effectLst/>
              <a:latin typeface="+mn-lt"/>
              <a:ea typeface="+mn-ea"/>
              <a:cs typeface="+mn-cs"/>
            </a:rPr>
            <a:t> Scholar, Scopus, Sage, </a:t>
          </a:r>
          <a:r>
            <a:rPr kumimoji="0" lang="en-US" baseline="0" dirty="0" err="1" smtClean="0">
              <a:effectLst/>
              <a:latin typeface="+mn-lt"/>
              <a:ea typeface="+mn-ea"/>
              <a:cs typeface="+mn-cs"/>
            </a:rPr>
            <a:t>dll</a:t>
          </a:r>
          <a:r>
            <a:rPr kumimoji="0" lang="en-US" baseline="0" dirty="0" smtClean="0">
              <a:effectLst/>
              <a:latin typeface="+mn-lt"/>
              <a:ea typeface="+mn-ea"/>
              <a:cs typeface="+mn-cs"/>
            </a:rPr>
            <a:t>)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masih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effectLst/>
              <a:latin typeface="+mn-lt"/>
              <a:ea typeface="+mn-ea"/>
              <a:cs typeface="+mn-cs"/>
            </a:rPr>
            <a:t>rendah</a:t>
          </a:r>
          <a:r>
            <a:rPr kumimoji="0" lang="en-US" dirty="0" smtClean="0">
              <a:effectLst/>
              <a:latin typeface="+mn-lt"/>
              <a:ea typeface="+mn-ea"/>
              <a:cs typeface="+mn-cs"/>
            </a:rPr>
            <a:t>.</a:t>
          </a:r>
          <a:endParaRPr lang="en-US" dirty="0"/>
        </a:p>
      </dgm:t>
    </dgm:pt>
    <dgm:pt modelId="{BD27F8BC-B1E1-1444-B12A-F1EBF752310B}" type="parTrans" cxnId="{CFB0964C-A378-3A40-B4A1-B102F1AF9324}">
      <dgm:prSet/>
      <dgm:spPr/>
      <dgm:t>
        <a:bodyPr/>
        <a:lstStyle/>
        <a:p>
          <a:endParaRPr lang="en-US"/>
        </a:p>
      </dgm:t>
    </dgm:pt>
    <dgm:pt modelId="{17BC3411-81D8-3249-B1F7-85E87F414BF0}" type="sibTrans" cxnId="{CFB0964C-A378-3A40-B4A1-B102F1AF9324}">
      <dgm:prSet/>
      <dgm:spPr/>
      <dgm:t>
        <a:bodyPr/>
        <a:lstStyle/>
        <a:p>
          <a:endParaRPr lang="en-US"/>
        </a:p>
      </dgm:t>
    </dgm:pt>
    <dgm:pt modelId="{BB77666D-47C3-C943-8E41-38647A825939}">
      <dgm:prSet phldrT="[Text]"/>
      <dgm:spPr>
        <a:solidFill>
          <a:srgbClr val="3366FF"/>
        </a:solidFill>
      </dgm:spPr>
      <dgm:t>
        <a:bodyPr/>
        <a:lstStyle/>
        <a:p>
          <a:pPr marL="179388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 smtClean="0"/>
            <a:t>Sumber</a:t>
          </a:r>
          <a:r>
            <a:rPr lang="en-US" baseline="0" dirty="0" smtClean="0"/>
            <a:t> </a:t>
          </a:r>
          <a:r>
            <a:rPr lang="en-US" baseline="0" dirty="0" err="1" smtClean="0"/>
            <a:t>naskah</a:t>
          </a:r>
          <a:r>
            <a:rPr lang="en-US" baseline="0" dirty="0" smtClean="0"/>
            <a:t> yang </a:t>
          </a:r>
          <a:r>
            <a:rPr lang="en-US" baseline="0" dirty="0" err="1" smtClean="0"/>
            <a:t>berasal</a:t>
          </a:r>
          <a:r>
            <a:rPr lang="en-US" baseline="0" dirty="0" smtClean="0"/>
            <a:t> </a:t>
          </a:r>
          <a:r>
            <a:rPr lang="en-US" baseline="0" dirty="0" err="1" smtClean="0"/>
            <a:t>dari</a:t>
          </a:r>
          <a:r>
            <a:rPr lang="en-US" baseline="0" dirty="0" smtClean="0"/>
            <a:t> </a:t>
          </a:r>
          <a:r>
            <a:rPr lang="en-US" baseline="0" dirty="0" err="1" smtClean="0"/>
            <a:t>tugas</a:t>
          </a:r>
          <a:r>
            <a:rPr lang="en-US" baseline="0" dirty="0" smtClean="0"/>
            <a:t> </a:t>
          </a:r>
          <a:r>
            <a:rPr lang="en-US" baseline="0" dirty="0" err="1" smtClean="0"/>
            <a:t>akhir</a:t>
          </a:r>
          <a:r>
            <a:rPr lang="en-US" baseline="0" dirty="0" smtClean="0"/>
            <a:t> </a:t>
          </a:r>
          <a:r>
            <a:rPr lang="en-US" baseline="0" dirty="0" err="1" smtClean="0"/>
            <a:t>mahasiswa</a:t>
          </a:r>
          <a:r>
            <a:rPr lang="en-US" baseline="0" dirty="0" smtClean="0"/>
            <a:t> program </a:t>
          </a:r>
          <a:r>
            <a:rPr lang="en-US" baseline="0" dirty="0" err="1" smtClean="0"/>
            <a:t>sarjana</a:t>
          </a:r>
          <a:r>
            <a:rPr lang="en-US" baseline="0" dirty="0" smtClean="0"/>
            <a:t> </a:t>
          </a:r>
          <a:r>
            <a:rPr lang="en-US" baseline="0" dirty="0" err="1" smtClean="0"/>
            <a:t>dan</a:t>
          </a:r>
          <a:r>
            <a:rPr lang="en-US" baseline="0" dirty="0" smtClean="0"/>
            <a:t> </a:t>
          </a:r>
          <a:r>
            <a:rPr lang="en-US" baseline="0" dirty="0" err="1" smtClean="0"/>
            <a:t>pasca-sarjana</a:t>
          </a:r>
          <a:r>
            <a:rPr lang="en-US" baseline="0" dirty="0" smtClean="0"/>
            <a:t> </a:t>
          </a:r>
          <a:r>
            <a:rPr lang="en-US" baseline="0" dirty="0" err="1" smtClean="0"/>
            <a:t>belum</a:t>
          </a:r>
          <a:r>
            <a:rPr lang="en-US" baseline="0" dirty="0" smtClean="0"/>
            <a:t> </a:t>
          </a:r>
          <a:r>
            <a:rPr lang="en-US" baseline="0" dirty="0" err="1" smtClean="0"/>
            <a:t>dikelola</a:t>
          </a:r>
          <a:r>
            <a:rPr lang="en-US" baseline="0" dirty="0" smtClean="0"/>
            <a:t> </a:t>
          </a:r>
          <a:r>
            <a:rPr lang="en-US" baseline="0" dirty="0" err="1" smtClean="0"/>
            <a:t>untuk</a:t>
          </a:r>
          <a:r>
            <a:rPr lang="en-US" baseline="0" dirty="0" smtClean="0"/>
            <a:t> </a:t>
          </a:r>
          <a:r>
            <a:rPr lang="en-US" baseline="0" dirty="0" err="1" smtClean="0"/>
            <a:t>dapat</a:t>
          </a:r>
          <a:r>
            <a:rPr lang="en-US" baseline="0" dirty="0" smtClean="0"/>
            <a:t> </a:t>
          </a:r>
          <a:r>
            <a:rPr lang="en-US" baseline="0" dirty="0" err="1" smtClean="0"/>
            <a:t>menaikkan</a:t>
          </a:r>
          <a:r>
            <a:rPr lang="en-US" baseline="0" dirty="0" smtClean="0"/>
            <a:t> </a:t>
          </a:r>
          <a:r>
            <a:rPr lang="en-US" baseline="0" dirty="0" err="1" smtClean="0"/>
            <a:t>jumlah</a:t>
          </a:r>
          <a:r>
            <a:rPr lang="en-US" baseline="0" dirty="0" smtClean="0"/>
            <a:t> </a:t>
          </a:r>
          <a:r>
            <a:rPr lang="en-US" baseline="0" dirty="0" err="1" smtClean="0"/>
            <a:t>publikasi</a:t>
          </a:r>
          <a:r>
            <a:rPr lang="en-US" baseline="0" dirty="0" smtClean="0"/>
            <a:t> </a:t>
          </a:r>
          <a:r>
            <a:rPr lang="en-US" baseline="0" dirty="0" err="1" smtClean="0"/>
            <a:t>terindeks</a:t>
          </a:r>
          <a:r>
            <a:rPr lang="en-US" baseline="0" dirty="0" smtClean="0"/>
            <a:t> </a:t>
          </a:r>
          <a:r>
            <a:rPr lang="en-US" baseline="0" dirty="0" err="1" smtClean="0"/>
            <a:t>internasional</a:t>
          </a:r>
          <a:endParaRPr lang="en-US" dirty="0"/>
        </a:p>
      </dgm:t>
    </dgm:pt>
    <dgm:pt modelId="{C63AEA85-4077-2F47-84F4-D408B4775F7E}" type="parTrans" cxnId="{2FB98E52-3EA8-624D-BF60-245D453C3CB1}">
      <dgm:prSet/>
      <dgm:spPr/>
      <dgm:t>
        <a:bodyPr/>
        <a:lstStyle/>
        <a:p>
          <a:endParaRPr lang="en-US"/>
        </a:p>
      </dgm:t>
    </dgm:pt>
    <dgm:pt modelId="{8ED89D0A-91BA-B944-8CE0-A29716FAB40A}" type="sibTrans" cxnId="{2FB98E52-3EA8-624D-BF60-245D453C3CB1}">
      <dgm:prSet/>
      <dgm:spPr/>
      <dgm:t>
        <a:bodyPr/>
        <a:lstStyle/>
        <a:p>
          <a:endParaRPr lang="en-US"/>
        </a:p>
      </dgm:t>
    </dgm:pt>
    <dgm:pt modelId="{EAE8B8D8-3AFE-2D46-9C7E-E7EE42CA2B6D}">
      <dgm:prSet phldrT="[Text]"/>
      <dgm:spPr/>
      <dgm:t>
        <a:bodyPr/>
        <a:lstStyle/>
        <a:p>
          <a:pPr marL="179388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Tidak</a:t>
          </a:r>
          <a:r>
            <a:rPr kumimoji="0" lang="en-US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banyak</a:t>
          </a:r>
          <a:r>
            <a:rPr kumimoji="0" lang="en-US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jurnal</a:t>
          </a:r>
          <a:r>
            <a:rPr kumimoji="0" lang="en-US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ilmiah</a:t>
          </a:r>
          <a:r>
            <a:rPr kumimoji="0" lang="en-US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terbitan</a:t>
          </a:r>
          <a:r>
            <a:rPr kumimoji="0" lang="en-US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PT</a:t>
          </a:r>
          <a:r>
            <a:rPr kumimoji="0" lang="en-US" baseline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yang </a:t>
          </a:r>
          <a:r>
            <a:rPr kumimoji="0" lang="en-US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sudah</a:t>
          </a:r>
          <a:r>
            <a:rPr kumimoji="0" lang="en-US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terindeks</a:t>
          </a:r>
          <a:r>
            <a:rPr kumimoji="0" lang="en-US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secara</a:t>
          </a:r>
          <a:r>
            <a:rPr kumimoji="0" lang="en-US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baseline="0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internasional</a:t>
          </a:r>
          <a:endParaRPr lang="en-US" dirty="0" smtClean="0">
            <a:solidFill>
              <a:srgbClr val="0000FF"/>
            </a:solidFill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388" algn="l"/>
            </a:tabLst>
          </a:pPr>
          <a:endParaRPr lang="en-US" dirty="0">
            <a:solidFill>
              <a:srgbClr val="0000FF"/>
            </a:solidFill>
          </a:endParaRPr>
        </a:p>
      </dgm:t>
    </dgm:pt>
    <dgm:pt modelId="{DE31FF7E-AB13-644B-A55E-5CCBE13DE841}" type="parTrans" cxnId="{A0BA32BF-E4A4-F249-A105-974945114E2E}">
      <dgm:prSet/>
      <dgm:spPr/>
      <dgm:t>
        <a:bodyPr/>
        <a:lstStyle/>
        <a:p>
          <a:endParaRPr lang="en-US"/>
        </a:p>
      </dgm:t>
    </dgm:pt>
    <dgm:pt modelId="{DCFF6312-CD2E-CE4C-9B5F-D0C32ADB2929}" type="sibTrans" cxnId="{A0BA32BF-E4A4-F249-A105-974945114E2E}">
      <dgm:prSet/>
      <dgm:spPr/>
      <dgm:t>
        <a:bodyPr/>
        <a:lstStyle/>
        <a:p>
          <a:endParaRPr lang="en-US"/>
        </a:p>
      </dgm:t>
    </dgm:pt>
    <dgm:pt modelId="{DCC11935-9FDD-6E42-961C-722A903C70E1}" type="pres">
      <dgm:prSet presAssocID="{766CE360-5C96-C345-BE47-45E689C2B6EF}" presName="linearFlow" presStyleCnt="0">
        <dgm:presLayoutVars>
          <dgm:dir/>
          <dgm:resizeHandles val="exact"/>
        </dgm:presLayoutVars>
      </dgm:prSet>
      <dgm:spPr/>
    </dgm:pt>
    <dgm:pt modelId="{5172C125-A8D4-B847-AAC9-B678538B85CD}" type="pres">
      <dgm:prSet presAssocID="{A7BC2494-4D0C-E94B-BB15-2D7D952E2341}" presName="composite" presStyleCnt="0"/>
      <dgm:spPr/>
    </dgm:pt>
    <dgm:pt modelId="{C9C0E9A4-94C1-3F48-8644-EE524333AB00}" type="pres">
      <dgm:prSet presAssocID="{A7BC2494-4D0C-E94B-BB15-2D7D952E2341}" presName="imgShp" presStyleLbl="fgImgPlace1" presStyleIdx="0" presStyleCnt="4" custLinFactNeighborX="-81808" custLinFactNeighborY="-2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BD35165-2FDD-E346-AA41-C981D6E3C08E}" type="pres">
      <dgm:prSet presAssocID="{A7BC2494-4D0C-E94B-BB15-2D7D952E2341}" presName="txShp" presStyleLbl="node1" presStyleIdx="0" presStyleCnt="4" custScaleX="137063" custScaleY="96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5D3EC-C7BC-8642-951D-034128C775BF}" type="pres">
      <dgm:prSet presAssocID="{F296AC65-F13A-DB45-AEEF-C9D52043B5DF}" presName="spacing" presStyleCnt="0"/>
      <dgm:spPr/>
    </dgm:pt>
    <dgm:pt modelId="{0CE6C2D8-E232-C748-853D-B6EBB1F7CAEF}" type="pres">
      <dgm:prSet presAssocID="{62E02BC0-461F-A742-93B7-9DF9B77A5EBF}" presName="composite" presStyleCnt="0"/>
      <dgm:spPr/>
    </dgm:pt>
    <dgm:pt modelId="{4220A3D1-322C-E94C-9C69-85A68D60F42C}" type="pres">
      <dgm:prSet presAssocID="{62E02BC0-461F-A742-93B7-9DF9B77A5EBF}" presName="imgShp" presStyleLbl="fgImgPlace1" presStyleIdx="1" presStyleCnt="4" custLinFactNeighborX="-74778" custLinFactNeighborY="-351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1C4F5D9-D673-D14F-912B-C75F8C76DDCB}" type="pres">
      <dgm:prSet presAssocID="{62E02BC0-461F-A742-93B7-9DF9B77A5EBF}" presName="txShp" presStyleLbl="node1" presStyleIdx="1" presStyleCnt="4" custScaleX="13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97DBD-C33C-7D47-9C9E-8329E27AF5E6}" type="pres">
      <dgm:prSet presAssocID="{17BC3411-81D8-3249-B1F7-85E87F414BF0}" presName="spacing" presStyleCnt="0"/>
      <dgm:spPr/>
    </dgm:pt>
    <dgm:pt modelId="{48C22110-A149-204B-8CD2-3DCC20D408BE}" type="pres">
      <dgm:prSet presAssocID="{BB77666D-47C3-C943-8E41-38647A825939}" presName="composite" presStyleCnt="0"/>
      <dgm:spPr/>
    </dgm:pt>
    <dgm:pt modelId="{74937C35-652E-244F-A37B-2D08A6E8855B}" type="pres">
      <dgm:prSet presAssocID="{BB77666D-47C3-C943-8E41-38647A825939}" presName="imgShp" presStyleLbl="fgImgPlace1" presStyleIdx="2" presStyleCnt="4" custLinFactNeighborX="-74778" custLinFactNeighborY="-682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AC63916-01CC-6643-970E-EF38C98A1641}" type="pres">
      <dgm:prSet presAssocID="{BB77666D-47C3-C943-8E41-38647A825939}" presName="txShp" presStyleLbl="node1" presStyleIdx="2" presStyleCnt="4" custScaleX="13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674B-824E-EE4C-9C2B-3C532A716E92}" type="pres">
      <dgm:prSet presAssocID="{8ED89D0A-91BA-B944-8CE0-A29716FAB40A}" presName="spacing" presStyleCnt="0"/>
      <dgm:spPr/>
    </dgm:pt>
    <dgm:pt modelId="{6860ABA7-D329-C041-88B1-2E95525A9F33}" type="pres">
      <dgm:prSet presAssocID="{EAE8B8D8-3AFE-2D46-9C7E-E7EE42CA2B6D}" presName="composite" presStyleCnt="0"/>
      <dgm:spPr/>
    </dgm:pt>
    <dgm:pt modelId="{51AC6DF3-9210-B948-BE38-79AA8FDF65CE}" type="pres">
      <dgm:prSet presAssocID="{EAE8B8D8-3AFE-2D46-9C7E-E7EE42CA2B6D}" presName="imgShp" presStyleLbl="fgImgPlace1" presStyleIdx="3" presStyleCnt="4" custLinFactNeighborX="-67748" custLinFactNeighborY="-310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15887B-C19D-9A48-88CE-BFDDAB351EE4}" type="pres">
      <dgm:prSet presAssocID="{EAE8B8D8-3AFE-2D46-9C7E-E7EE42CA2B6D}" presName="txShp" presStyleLbl="node1" presStyleIdx="3" presStyleCnt="4" custScaleX="13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973D40-3A57-AB4D-9227-8B9C269AA43E}" type="presOf" srcId="{BB77666D-47C3-C943-8E41-38647A825939}" destId="{1AC63916-01CC-6643-970E-EF38C98A1641}" srcOrd="0" destOrd="0" presId="urn:microsoft.com/office/officeart/2005/8/layout/vList3"/>
    <dgm:cxn modelId="{9AD8B1B7-AED3-AE46-A606-4CF6540208D8}" type="presOf" srcId="{62E02BC0-461F-A742-93B7-9DF9B77A5EBF}" destId="{91C4F5D9-D673-D14F-912B-C75F8C76DDCB}" srcOrd="0" destOrd="0" presId="urn:microsoft.com/office/officeart/2005/8/layout/vList3"/>
    <dgm:cxn modelId="{196308BE-3F15-1B40-99F1-CD0E3EB9DC70}" srcId="{766CE360-5C96-C345-BE47-45E689C2B6EF}" destId="{A7BC2494-4D0C-E94B-BB15-2D7D952E2341}" srcOrd="0" destOrd="0" parTransId="{068FF247-297A-3E44-8734-298A5A90BA74}" sibTransId="{F296AC65-F13A-DB45-AEEF-C9D52043B5DF}"/>
    <dgm:cxn modelId="{CFB0964C-A378-3A40-B4A1-B102F1AF9324}" srcId="{766CE360-5C96-C345-BE47-45E689C2B6EF}" destId="{62E02BC0-461F-A742-93B7-9DF9B77A5EBF}" srcOrd="1" destOrd="0" parTransId="{BD27F8BC-B1E1-1444-B12A-F1EBF752310B}" sibTransId="{17BC3411-81D8-3249-B1F7-85E87F414BF0}"/>
    <dgm:cxn modelId="{A0BA32BF-E4A4-F249-A105-974945114E2E}" srcId="{766CE360-5C96-C345-BE47-45E689C2B6EF}" destId="{EAE8B8D8-3AFE-2D46-9C7E-E7EE42CA2B6D}" srcOrd="3" destOrd="0" parTransId="{DE31FF7E-AB13-644B-A55E-5CCBE13DE841}" sibTransId="{DCFF6312-CD2E-CE4C-9B5F-D0C32ADB2929}"/>
    <dgm:cxn modelId="{3461E023-A359-9240-9159-EC66515AE001}" type="presOf" srcId="{766CE360-5C96-C345-BE47-45E689C2B6EF}" destId="{DCC11935-9FDD-6E42-961C-722A903C70E1}" srcOrd="0" destOrd="0" presId="urn:microsoft.com/office/officeart/2005/8/layout/vList3"/>
    <dgm:cxn modelId="{2FB98E52-3EA8-624D-BF60-245D453C3CB1}" srcId="{766CE360-5C96-C345-BE47-45E689C2B6EF}" destId="{BB77666D-47C3-C943-8E41-38647A825939}" srcOrd="2" destOrd="0" parTransId="{C63AEA85-4077-2F47-84F4-D408B4775F7E}" sibTransId="{8ED89D0A-91BA-B944-8CE0-A29716FAB40A}"/>
    <dgm:cxn modelId="{80BE6097-FD4C-D840-9A68-357805237AD9}" type="presOf" srcId="{EAE8B8D8-3AFE-2D46-9C7E-E7EE42CA2B6D}" destId="{0F15887B-C19D-9A48-88CE-BFDDAB351EE4}" srcOrd="0" destOrd="0" presId="urn:microsoft.com/office/officeart/2005/8/layout/vList3"/>
    <dgm:cxn modelId="{BE57F066-1860-564B-90B2-0D31A91A4DD7}" type="presOf" srcId="{A7BC2494-4D0C-E94B-BB15-2D7D952E2341}" destId="{9BD35165-2FDD-E346-AA41-C981D6E3C08E}" srcOrd="0" destOrd="0" presId="urn:microsoft.com/office/officeart/2005/8/layout/vList3"/>
    <dgm:cxn modelId="{E6A758DD-F690-9648-95F1-46B297E73BD4}" type="presParOf" srcId="{DCC11935-9FDD-6E42-961C-722A903C70E1}" destId="{5172C125-A8D4-B847-AAC9-B678538B85CD}" srcOrd="0" destOrd="0" presId="urn:microsoft.com/office/officeart/2005/8/layout/vList3"/>
    <dgm:cxn modelId="{A5EC5F7C-24F9-404C-829C-E9FEFD318804}" type="presParOf" srcId="{5172C125-A8D4-B847-AAC9-B678538B85CD}" destId="{C9C0E9A4-94C1-3F48-8644-EE524333AB00}" srcOrd="0" destOrd="0" presId="urn:microsoft.com/office/officeart/2005/8/layout/vList3"/>
    <dgm:cxn modelId="{D0CA5BAC-A8DD-D345-A2D0-AE3DFBCEC1BD}" type="presParOf" srcId="{5172C125-A8D4-B847-AAC9-B678538B85CD}" destId="{9BD35165-2FDD-E346-AA41-C981D6E3C08E}" srcOrd="1" destOrd="0" presId="urn:microsoft.com/office/officeart/2005/8/layout/vList3"/>
    <dgm:cxn modelId="{8547C483-037E-9A40-9156-A901A9E84280}" type="presParOf" srcId="{DCC11935-9FDD-6E42-961C-722A903C70E1}" destId="{6615D3EC-C7BC-8642-951D-034128C775BF}" srcOrd="1" destOrd="0" presId="urn:microsoft.com/office/officeart/2005/8/layout/vList3"/>
    <dgm:cxn modelId="{4AA237B8-3556-F14E-8327-9F0BDFBC56B8}" type="presParOf" srcId="{DCC11935-9FDD-6E42-961C-722A903C70E1}" destId="{0CE6C2D8-E232-C748-853D-B6EBB1F7CAEF}" srcOrd="2" destOrd="0" presId="urn:microsoft.com/office/officeart/2005/8/layout/vList3"/>
    <dgm:cxn modelId="{AF557CE5-8BE5-6949-8D51-9DEF6DC655F3}" type="presParOf" srcId="{0CE6C2D8-E232-C748-853D-B6EBB1F7CAEF}" destId="{4220A3D1-322C-E94C-9C69-85A68D60F42C}" srcOrd="0" destOrd="0" presId="urn:microsoft.com/office/officeart/2005/8/layout/vList3"/>
    <dgm:cxn modelId="{E4D312CF-760A-E84E-92B2-C9A9B29D6A5C}" type="presParOf" srcId="{0CE6C2D8-E232-C748-853D-B6EBB1F7CAEF}" destId="{91C4F5D9-D673-D14F-912B-C75F8C76DDCB}" srcOrd="1" destOrd="0" presId="urn:microsoft.com/office/officeart/2005/8/layout/vList3"/>
    <dgm:cxn modelId="{08D99081-F1BB-9F40-AC4A-BA80D69E5A78}" type="presParOf" srcId="{DCC11935-9FDD-6E42-961C-722A903C70E1}" destId="{4B597DBD-C33C-7D47-9C9E-8329E27AF5E6}" srcOrd="3" destOrd="0" presId="urn:microsoft.com/office/officeart/2005/8/layout/vList3"/>
    <dgm:cxn modelId="{BFDCD102-1315-1446-9F52-81072FC0C229}" type="presParOf" srcId="{DCC11935-9FDD-6E42-961C-722A903C70E1}" destId="{48C22110-A149-204B-8CD2-3DCC20D408BE}" srcOrd="4" destOrd="0" presId="urn:microsoft.com/office/officeart/2005/8/layout/vList3"/>
    <dgm:cxn modelId="{693B7FD9-0D22-7E43-B77B-833DF3273E27}" type="presParOf" srcId="{48C22110-A149-204B-8CD2-3DCC20D408BE}" destId="{74937C35-652E-244F-A37B-2D08A6E8855B}" srcOrd="0" destOrd="0" presId="urn:microsoft.com/office/officeart/2005/8/layout/vList3"/>
    <dgm:cxn modelId="{9FB07330-CF0A-5A4D-855C-F14D6D3D7376}" type="presParOf" srcId="{48C22110-A149-204B-8CD2-3DCC20D408BE}" destId="{1AC63916-01CC-6643-970E-EF38C98A1641}" srcOrd="1" destOrd="0" presId="urn:microsoft.com/office/officeart/2005/8/layout/vList3"/>
    <dgm:cxn modelId="{B8792704-F8AA-A64A-AAA6-3A59D9D643F0}" type="presParOf" srcId="{DCC11935-9FDD-6E42-961C-722A903C70E1}" destId="{B5D3674B-824E-EE4C-9C2B-3C532A716E92}" srcOrd="5" destOrd="0" presId="urn:microsoft.com/office/officeart/2005/8/layout/vList3"/>
    <dgm:cxn modelId="{6CB1EE9A-EC88-5C44-A9D3-18C0F6A4CDCD}" type="presParOf" srcId="{DCC11935-9FDD-6E42-961C-722A903C70E1}" destId="{6860ABA7-D329-C041-88B1-2E95525A9F33}" srcOrd="6" destOrd="0" presId="urn:microsoft.com/office/officeart/2005/8/layout/vList3"/>
    <dgm:cxn modelId="{3F73E47B-F9F1-5E40-BC1E-1A452E57FB70}" type="presParOf" srcId="{6860ABA7-D329-C041-88B1-2E95525A9F33}" destId="{51AC6DF3-9210-B948-BE38-79AA8FDF65CE}" srcOrd="0" destOrd="0" presId="urn:microsoft.com/office/officeart/2005/8/layout/vList3"/>
    <dgm:cxn modelId="{19B98A4C-DB92-AC4D-95EF-2ADC3036E0F9}" type="presParOf" srcId="{6860ABA7-D329-C041-88B1-2E95525A9F33}" destId="{0F15887B-C19D-9A48-88CE-BFDDAB351E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55F5C-4A59-7D48-9279-F4AFCCAA2E8D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594A0-9B38-CC4B-8F86-CA50C4DB4CCF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i="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Publikasi</a:t>
          </a:r>
          <a:r>
            <a:rPr lang="en-US" b="1" i="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r>
            <a:rPr lang="en-US" b="1" i="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artikel</a:t>
          </a:r>
          <a:r>
            <a:rPr lang="en-US" b="1" i="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r>
            <a:rPr lang="en-US" b="1" i="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jurnal</a:t>
          </a:r>
          <a:r>
            <a:rPr lang="en-US" b="1" i="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r>
            <a:rPr lang="en-US" b="1" i="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terindeks</a:t>
          </a:r>
          <a:endParaRPr lang="en-US" b="1" i="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055D801-4D67-0C4A-9BA7-750C4118819A}" type="parTrans" cxnId="{28215FC4-5443-CF49-8E8B-4748A0A96921}">
      <dgm:prSet/>
      <dgm:spPr/>
      <dgm:t>
        <a:bodyPr/>
        <a:lstStyle/>
        <a:p>
          <a:endParaRPr lang="en-US"/>
        </a:p>
      </dgm:t>
    </dgm:pt>
    <dgm:pt modelId="{5DA13989-005F-8841-B49B-17EDCF92E103}" type="sibTrans" cxnId="{28215FC4-5443-CF49-8E8B-4748A0A96921}">
      <dgm:prSet/>
      <dgm:spPr/>
      <dgm:t>
        <a:bodyPr/>
        <a:lstStyle/>
        <a:p>
          <a:endParaRPr lang="en-US"/>
        </a:p>
      </dgm:t>
    </dgm:pt>
    <dgm:pt modelId="{DB30EB06-B6FD-ED44-9086-8FC12FB44CFE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DIR PENELITIAN &amp; DIR PENGABDIAN</a:t>
          </a:r>
        </a:p>
        <a:p>
          <a:r>
            <a:rPr lang="en-US" dirty="0" err="1" smtClean="0"/>
            <a:t>Pengawalan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Pengabdian</a:t>
          </a:r>
          <a:r>
            <a:rPr lang="en-US" dirty="0" smtClean="0"/>
            <a:t>, </a:t>
          </a:r>
          <a:r>
            <a:rPr lang="en-US" dirty="0" err="1" smtClean="0"/>
            <a:t>fokus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luaran</a:t>
          </a:r>
          <a:r>
            <a:rPr lang="en-US" b="1" dirty="0" smtClean="0"/>
            <a:t> </a:t>
          </a:r>
          <a:endParaRPr lang="en-US" b="1" dirty="0"/>
        </a:p>
      </dgm:t>
    </dgm:pt>
    <dgm:pt modelId="{8DB05799-0820-B045-A131-FFE8D2E60436}" type="parTrans" cxnId="{1A961BB0-64FB-114A-9A52-1F7F485A1C95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D3B7819-55ED-BF43-B766-FB8923338A9E}" type="sibTrans" cxnId="{1A961BB0-64FB-114A-9A52-1F7F485A1C95}">
      <dgm:prSet/>
      <dgm:spPr/>
      <dgm:t>
        <a:bodyPr/>
        <a:lstStyle/>
        <a:p>
          <a:endParaRPr lang="en-US"/>
        </a:p>
      </dgm:t>
    </dgm:pt>
    <dgm:pt modelId="{41B2256C-A595-074E-9E86-E5F51E58527B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BPP</a:t>
          </a:r>
        </a:p>
        <a:p>
          <a:r>
            <a:rPr lang="en-US" dirty="0" err="1" smtClean="0"/>
            <a:t>Mereview</a:t>
          </a:r>
          <a:r>
            <a:rPr lang="en-US" dirty="0" smtClean="0"/>
            <a:t>, </a:t>
          </a:r>
          <a:r>
            <a:rPr lang="en-US" dirty="0" err="1" smtClean="0"/>
            <a:t>mengawal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memfasilitasi</a:t>
          </a:r>
          <a:r>
            <a:rPr lang="en-US" dirty="0" smtClean="0"/>
            <a:t> </a:t>
          </a:r>
          <a:r>
            <a:rPr lang="en-US" dirty="0" err="1" smtClean="0"/>
            <a:t>artikel</a:t>
          </a:r>
          <a:r>
            <a:rPr lang="en-US" dirty="0" smtClean="0"/>
            <a:t> </a:t>
          </a:r>
          <a:r>
            <a:rPr lang="en-US" dirty="0" err="1" smtClean="0"/>
            <a:t>jurnal</a:t>
          </a:r>
          <a:endParaRPr lang="en-US" b="1" dirty="0"/>
        </a:p>
      </dgm:t>
    </dgm:pt>
    <dgm:pt modelId="{C93F33A6-6572-2547-8F17-E022884D0150}" type="parTrans" cxnId="{EAD9C3BA-BB21-6040-B59F-E162F5716995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D4810F5-7B10-094D-90CD-E789A19E7D98}" type="sibTrans" cxnId="{EAD9C3BA-BB21-6040-B59F-E162F5716995}">
      <dgm:prSet/>
      <dgm:spPr/>
      <dgm:t>
        <a:bodyPr/>
        <a:lstStyle/>
        <a:p>
          <a:endParaRPr lang="en-US"/>
        </a:p>
      </dgm:t>
    </dgm:pt>
    <dgm:pt modelId="{2406B606-CB69-BA44-B197-69D8D26BB3A8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DIREKTORAT PENDIDIKAN DAN PENGAJARAN</a:t>
          </a:r>
        </a:p>
        <a:p>
          <a:r>
            <a:rPr lang="en-US" dirty="0" err="1" smtClean="0"/>
            <a:t>Ketentuan</a:t>
          </a:r>
          <a:r>
            <a:rPr lang="en-US" dirty="0" smtClean="0"/>
            <a:t> </a:t>
          </a:r>
          <a:r>
            <a:rPr lang="en-US" dirty="0" err="1" smtClean="0"/>
            <a:t>publikasi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syarat</a:t>
          </a:r>
          <a:r>
            <a:rPr lang="en-US" dirty="0" smtClean="0"/>
            <a:t> </a:t>
          </a:r>
          <a:r>
            <a:rPr lang="en-US" dirty="0" err="1" smtClean="0"/>
            <a:t>kelulusan</a:t>
          </a:r>
          <a:endParaRPr lang="en-US" b="1" dirty="0"/>
        </a:p>
      </dgm:t>
    </dgm:pt>
    <dgm:pt modelId="{378FD89D-1378-3E47-9E12-27B9C21689BC}" type="parTrans" cxnId="{A61A3B8F-7709-424F-B232-24B4D82D780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6A110FD-019B-E049-B689-02711CAF8442}" type="sibTrans" cxnId="{A61A3B8F-7709-424F-B232-24B4D82D7806}">
      <dgm:prSet/>
      <dgm:spPr/>
      <dgm:t>
        <a:bodyPr/>
        <a:lstStyle/>
        <a:p>
          <a:endParaRPr lang="en-US"/>
        </a:p>
      </dgm:t>
    </dgm:pt>
    <dgm:pt modelId="{13287838-6B84-0D4A-812B-65956F77927C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DIR KEUANGAN/KOMITE ANGGARAN</a:t>
          </a:r>
        </a:p>
        <a:p>
          <a:r>
            <a:rPr lang="en-US" dirty="0" err="1" smtClean="0"/>
            <a:t>Penganggaran</a:t>
          </a:r>
          <a:r>
            <a:rPr lang="en-US" dirty="0" smtClean="0"/>
            <a:t> </a:t>
          </a:r>
          <a:r>
            <a:rPr lang="en-US" dirty="0" err="1" smtClean="0"/>
            <a:t>pendanaan</a:t>
          </a:r>
          <a:r>
            <a:rPr lang="en-US" dirty="0" smtClean="0"/>
            <a:t> </a:t>
          </a:r>
          <a:r>
            <a:rPr lang="en-US" dirty="0" err="1" smtClean="0"/>
            <a:t>insentif</a:t>
          </a:r>
          <a:endParaRPr lang="en-US" dirty="0"/>
        </a:p>
      </dgm:t>
    </dgm:pt>
    <dgm:pt modelId="{F38AB96D-629E-F84F-BF48-5D8AE0693C54}" type="parTrans" cxnId="{4D45A8C2-9380-944B-A1AE-68ECED9DD9A3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1252EDD2-215B-1747-BDED-F05F91A27D58}" type="sibTrans" cxnId="{4D45A8C2-9380-944B-A1AE-68ECED9DD9A3}">
      <dgm:prSet/>
      <dgm:spPr/>
      <dgm:t>
        <a:bodyPr/>
        <a:lstStyle/>
        <a:p>
          <a:endParaRPr lang="en-US"/>
        </a:p>
      </dgm:t>
    </dgm:pt>
    <dgm:pt modelId="{9C0CD04F-82D8-9E42-850F-79FF6D75D9FF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FAKULTAS/PUSDI</a:t>
          </a:r>
        </a:p>
        <a:p>
          <a:r>
            <a:rPr lang="en-US" dirty="0" err="1" smtClean="0"/>
            <a:t>Menghasilkan</a:t>
          </a:r>
          <a:r>
            <a:rPr lang="en-US" dirty="0" smtClean="0"/>
            <a:t> </a:t>
          </a:r>
          <a:r>
            <a:rPr lang="en-US" dirty="0" err="1" smtClean="0"/>
            <a:t>manuskrip</a:t>
          </a:r>
          <a:r>
            <a:rPr lang="en-US" dirty="0" smtClean="0"/>
            <a:t> </a:t>
          </a:r>
          <a:r>
            <a:rPr lang="en-US" dirty="0" err="1" smtClean="0"/>
            <a:t>jurnal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penyelenggaraan</a:t>
          </a:r>
          <a:r>
            <a:rPr lang="en-US" dirty="0" smtClean="0"/>
            <a:t> seminar</a:t>
          </a:r>
          <a:endParaRPr lang="en-US" b="1" dirty="0"/>
        </a:p>
      </dgm:t>
    </dgm:pt>
    <dgm:pt modelId="{20E93A0D-30D1-914B-A155-1488B7F4E264}" type="parTrans" cxnId="{9EE025CF-248C-3542-B5D9-DB116594085B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CB80C60-5409-B349-944F-97C8F6D76C2E}" type="sibTrans" cxnId="{9EE025CF-248C-3542-B5D9-DB116594085B}">
      <dgm:prSet/>
      <dgm:spPr/>
      <dgm:t>
        <a:bodyPr/>
        <a:lstStyle/>
        <a:p>
          <a:endParaRPr lang="en-US"/>
        </a:p>
      </dgm:t>
    </dgm:pt>
    <dgm:pt modelId="{40D276D7-B3DF-E14B-A3C3-25D2F8C28848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3366FF"/>
        </a:solidFill>
      </dgm:spPr>
      <dgm:t>
        <a:bodyPr/>
        <a:lstStyle/>
        <a:p>
          <a:r>
            <a:rPr lang="en-US" b="1" dirty="0" smtClean="0"/>
            <a:t>DIR SDM:</a:t>
          </a:r>
        </a:p>
        <a:p>
          <a:r>
            <a:rPr lang="en-US" dirty="0" err="1" smtClean="0"/>
            <a:t>Insentif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Seminar </a:t>
          </a:r>
          <a:r>
            <a:rPr lang="en-US" dirty="0" err="1" smtClean="0"/>
            <a:t>terindeks</a:t>
          </a:r>
          <a:endParaRPr lang="en-US" dirty="0"/>
        </a:p>
      </dgm:t>
    </dgm:pt>
    <dgm:pt modelId="{B111C5B9-7318-6C44-BC14-A1FBAC23C202}" type="parTrans" cxnId="{0F3367ED-6C80-C24B-8EE5-F9D4556C31B3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A9B58E1-4B85-B34F-B13F-1434B9B4FAE9}" type="sibTrans" cxnId="{0F3367ED-6C80-C24B-8EE5-F9D4556C31B3}">
      <dgm:prSet/>
      <dgm:spPr/>
      <dgm:t>
        <a:bodyPr/>
        <a:lstStyle/>
        <a:p>
          <a:endParaRPr lang="en-US"/>
        </a:p>
      </dgm:t>
    </dgm:pt>
    <dgm:pt modelId="{F6583021-7156-CF4E-8C58-8609AD548744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 smtClean="0"/>
            <a:t>KJM</a:t>
          </a:r>
          <a:endParaRPr lang="en-US" dirty="0"/>
        </a:p>
      </dgm:t>
    </dgm:pt>
    <dgm:pt modelId="{C3099A28-B89B-FC45-888B-D5ADAD782723}" type="parTrans" cxnId="{A9645831-09EB-B94A-9C6A-34DCC064AD0E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C93B755B-6608-4D4F-816C-C3319E7424D2}" type="sibTrans" cxnId="{A9645831-09EB-B94A-9C6A-34DCC064AD0E}">
      <dgm:prSet/>
      <dgm:spPr/>
      <dgm:t>
        <a:bodyPr/>
        <a:lstStyle/>
        <a:p>
          <a:endParaRPr lang="en-US"/>
        </a:p>
      </dgm:t>
    </dgm:pt>
    <dgm:pt modelId="{81DA7185-7245-3E47-8172-643187F66D43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 err="1" smtClean="0"/>
            <a:t>Pengawalan</a:t>
          </a:r>
          <a:r>
            <a:rPr lang="en-US" dirty="0" smtClean="0"/>
            <a:t> </a:t>
          </a:r>
          <a:r>
            <a:rPr lang="en-US" dirty="0" err="1" smtClean="0"/>
            <a:t>Akreditasi</a:t>
          </a:r>
          <a:r>
            <a:rPr lang="en-US" dirty="0" smtClean="0"/>
            <a:t> </a:t>
          </a:r>
          <a:r>
            <a:rPr lang="en-US" dirty="0" err="1" smtClean="0"/>
            <a:t>Jurnal</a:t>
          </a:r>
          <a:r>
            <a:rPr lang="en-US" dirty="0" smtClean="0"/>
            <a:t> </a:t>
          </a:r>
          <a:r>
            <a:rPr lang="en-US" dirty="0" err="1" smtClean="0"/>
            <a:t>Nasiional</a:t>
          </a:r>
          <a:r>
            <a:rPr lang="en-US" dirty="0" smtClean="0"/>
            <a:t> (</a:t>
          </a:r>
          <a:r>
            <a:rPr lang="en-US" dirty="0" err="1" smtClean="0"/>
            <a:t>Arjuna</a:t>
          </a:r>
          <a:r>
            <a:rPr lang="en-US" dirty="0" smtClean="0"/>
            <a:t>)</a:t>
          </a:r>
          <a:endParaRPr lang="en-US" dirty="0"/>
        </a:p>
      </dgm:t>
    </dgm:pt>
    <dgm:pt modelId="{E9808D08-3ECB-BB42-9AF2-6099253D7B5A}" type="sibTrans" cxnId="{06A4BBF9-59DD-C64F-ADB8-A57955D925AC}">
      <dgm:prSet/>
      <dgm:spPr/>
      <dgm:t>
        <a:bodyPr/>
        <a:lstStyle/>
        <a:p>
          <a:endParaRPr lang="en-US"/>
        </a:p>
      </dgm:t>
    </dgm:pt>
    <dgm:pt modelId="{534D2709-808D-914E-BC84-2015260D4CA1}" type="parTrans" cxnId="{06A4BBF9-59DD-C64F-ADB8-A57955D925AC}">
      <dgm:prSet/>
      <dgm:spPr/>
      <dgm:t>
        <a:bodyPr/>
        <a:lstStyle/>
        <a:p>
          <a:endParaRPr lang="en-US"/>
        </a:p>
      </dgm:t>
    </dgm:pt>
    <dgm:pt modelId="{8F124DAF-EA3C-C748-B468-963A077C73A0}" type="pres">
      <dgm:prSet presAssocID="{13255F5C-4A59-7D48-9279-F4AFCCAA2E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A0895-D3B5-3B44-9360-22F92A1A7105}" type="pres">
      <dgm:prSet presAssocID="{AC5594A0-9B38-CC4B-8F86-CA50C4DB4CCF}" presName="centerShape" presStyleLbl="node0" presStyleIdx="0" presStyleCnt="1"/>
      <dgm:spPr/>
      <dgm:t>
        <a:bodyPr/>
        <a:lstStyle/>
        <a:p>
          <a:endParaRPr lang="en-US"/>
        </a:p>
      </dgm:t>
    </dgm:pt>
    <dgm:pt modelId="{042A4E28-BFEB-AB4F-82E7-287E7D6A314E}" type="pres">
      <dgm:prSet presAssocID="{8DB05799-0820-B045-A131-FFE8D2E60436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424401C2-4AA8-BB48-9563-49FE325D2747}" type="pres">
      <dgm:prSet presAssocID="{DB30EB06-B6FD-ED44-9086-8FC12FB44CFE}" presName="node" presStyleLbl="node1" presStyleIdx="0" presStyleCnt="7" custRadScaleRad="102194" custRadScaleInc="100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FB5B4-CAB6-CE44-8F5D-24C0A1D4C331}" type="pres">
      <dgm:prSet presAssocID="{C93F33A6-6572-2547-8F17-E022884D0150}" presName="parTrans" presStyleLbl="bgSibTrans2D1" presStyleIdx="1" presStyleCnt="7" custAng="295812"/>
      <dgm:spPr/>
      <dgm:t>
        <a:bodyPr/>
        <a:lstStyle/>
        <a:p>
          <a:endParaRPr lang="en-US"/>
        </a:p>
      </dgm:t>
    </dgm:pt>
    <dgm:pt modelId="{DA93CBDA-5BA7-184B-8479-B80CBEA70A7A}" type="pres">
      <dgm:prSet presAssocID="{41B2256C-A595-074E-9E86-E5F51E58527B}" presName="node" presStyleLbl="node1" presStyleIdx="1" presStyleCnt="7" custRadScaleRad="93751" custRadScaleInc="-136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BF53A-2086-3149-A92A-3756A39BD946}" type="pres">
      <dgm:prSet presAssocID="{378FD89D-1378-3E47-9E12-27B9C21689BC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E4C44294-5217-B04E-82D8-9AE018D37633}" type="pres">
      <dgm:prSet presAssocID="{2406B606-CB69-BA44-B197-69D8D26BB3A8}" presName="node" presStyleLbl="node1" presStyleIdx="2" presStyleCnt="7" custRadScaleRad="91387" custRadScaleInc="-8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27785-6FA9-3340-A9A4-53AF1B6380EA}" type="pres">
      <dgm:prSet presAssocID="{20E93A0D-30D1-914B-A155-1488B7F4E264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A037C550-8F22-C141-AFAD-86B35176E246}" type="pres">
      <dgm:prSet presAssocID="{9C0CD04F-82D8-9E42-850F-79FF6D75D9FF}" presName="node" presStyleLbl="node1" presStyleIdx="3" presStyleCnt="7" custRadScaleRad="91316" custRadScaleInc="8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F80C5-795C-8446-9A76-8E7D51559690}" type="pres">
      <dgm:prSet presAssocID="{F38AB96D-629E-F84F-BF48-5D8AE0693C54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8DBB8E2D-55FE-1947-AF1E-8ADAFA32A289}" type="pres">
      <dgm:prSet presAssocID="{13287838-6B84-0D4A-812B-65956F77927C}" presName="node" presStyleLbl="node1" presStyleIdx="4" presStyleCnt="7" custScaleX="120123" custRadScaleRad="99681" custRadScaleInc="24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1B379-F0A6-824A-AB73-E48E9400BB28}" type="pres">
      <dgm:prSet presAssocID="{B111C5B9-7318-6C44-BC14-A1FBAC23C202}" presName="parTrans" presStyleLbl="bgSibTrans2D1" presStyleIdx="5" presStyleCnt="7" custAng="21429486" custLinFactNeighborX="-1331" custLinFactNeighborY="15511"/>
      <dgm:spPr/>
      <dgm:t>
        <a:bodyPr/>
        <a:lstStyle/>
        <a:p>
          <a:endParaRPr lang="en-US"/>
        </a:p>
      </dgm:t>
    </dgm:pt>
    <dgm:pt modelId="{3968BB37-5556-A345-B543-BA6B2ADF7579}" type="pres">
      <dgm:prSet presAssocID="{40D276D7-B3DF-E14B-A3C3-25D2F8C28848}" presName="node" presStyleLbl="node1" presStyleIdx="5" presStyleCnt="7" custRadScaleRad="100070" custRadScaleInc="22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7BE0B-E430-C045-A2A4-5A5F593BD3C3}" type="pres">
      <dgm:prSet presAssocID="{C3099A28-B89B-FC45-888B-D5ADAD782723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57CDF536-2A4E-504B-8474-161CEE439027}" type="pres">
      <dgm:prSet presAssocID="{F6583021-7156-CF4E-8C58-8609AD548744}" presName="node" presStyleLbl="node1" presStyleIdx="6" presStyleCnt="7" custScaleX="110487" custScaleY="98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13671-C587-444F-A24F-16B06AC310A5}" type="presOf" srcId="{C93F33A6-6572-2547-8F17-E022884D0150}" destId="{9E4FB5B4-CAB6-CE44-8F5D-24C0A1D4C331}" srcOrd="0" destOrd="0" presId="urn:microsoft.com/office/officeart/2005/8/layout/radial4"/>
    <dgm:cxn modelId="{EAD9C3BA-BB21-6040-B59F-E162F5716995}" srcId="{AC5594A0-9B38-CC4B-8F86-CA50C4DB4CCF}" destId="{41B2256C-A595-074E-9E86-E5F51E58527B}" srcOrd="1" destOrd="0" parTransId="{C93F33A6-6572-2547-8F17-E022884D0150}" sibTransId="{8D4810F5-7B10-094D-90CD-E789A19E7D98}"/>
    <dgm:cxn modelId="{374618BC-D1E7-474B-9DBD-E5936F2EE5A5}" type="presOf" srcId="{C3099A28-B89B-FC45-888B-D5ADAD782723}" destId="{8A77BE0B-E430-C045-A2A4-5A5F593BD3C3}" srcOrd="0" destOrd="0" presId="urn:microsoft.com/office/officeart/2005/8/layout/radial4"/>
    <dgm:cxn modelId="{1712AE52-921E-F74D-8B77-7DCAFE33B706}" type="presOf" srcId="{B111C5B9-7318-6C44-BC14-A1FBAC23C202}" destId="{A3D1B379-F0A6-824A-AB73-E48E9400BB28}" srcOrd="0" destOrd="0" presId="urn:microsoft.com/office/officeart/2005/8/layout/radial4"/>
    <dgm:cxn modelId="{3F355778-1624-2745-9951-7C135BB4C561}" type="presOf" srcId="{40D276D7-B3DF-E14B-A3C3-25D2F8C28848}" destId="{3968BB37-5556-A345-B543-BA6B2ADF7579}" srcOrd="0" destOrd="0" presId="urn:microsoft.com/office/officeart/2005/8/layout/radial4"/>
    <dgm:cxn modelId="{268A37D0-A3EB-924F-88F9-FCFD142359D9}" type="presOf" srcId="{8DB05799-0820-B045-A131-FFE8D2E60436}" destId="{042A4E28-BFEB-AB4F-82E7-287E7D6A314E}" srcOrd="0" destOrd="0" presId="urn:microsoft.com/office/officeart/2005/8/layout/radial4"/>
    <dgm:cxn modelId="{0F3367ED-6C80-C24B-8EE5-F9D4556C31B3}" srcId="{AC5594A0-9B38-CC4B-8F86-CA50C4DB4CCF}" destId="{40D276D7-B3DF-E14B-A3C3-25D2F8C28848}" srcOrd="5" destOrd="0" parTransId="{B111C5B9-7318-6C44-BC14-A1FBAC23C202}" sibTransId="{CA9B58E1-4B85-B34F-B13F-1434B9B4FAE9}"/>
    <dgm:cxn modelId="{44BB14BD-3CFF-A546-AB1C-EBD622DE634B}" type="presOf" srcId="{F38AB96D-629E-F84F-BF48-5D8AE0693C54}" destId="{B77F80C5-795C-8446-9A76-8E7D51559690}" srcOrd="0" destOrd="0" presId="urn:microsoft.com/office/officeart/2005/8/layout/radial4"/>
    <dgm:cxn modelId="{C2713D91-05F0-3A41-ABD2-918C77A55548}" type="presOf" srcId="{81DA7185-7245-3E47-8172-643187F66D43}" destId="{57CDF536-2A4E-504B-8474-161CEE439027}" srcOrd="0" destOrd="1" presId="urn:microsoft.com/office/officeart/2005/8/layout/radial4"/>
    <dgm:cxn modelId="{A9645831-09EB-B94A-9C6A-34DCC064AD0E}" srcId="{AC5594A0-9B38-CC4B-8F86-CA50C4DB4CCF}" destId="{F6583021-7156-CF4E-8C58-8609AD548744}" srcOrd="6" destOrd="0" parTransId="{C3099A28-B89B-FC45-888B-D5ADAD782723}" sibTransId="{C93B755B-6608-4D4F-816C-C3319E7424D2}"/>
    <dgm:cxn modelId="{4D45A8C2-9380-944B-A1AE-68ECED9DD9A3}" srcId="{AC5594A0-9B38-CC4B-8F86-CA50C4DB4CCF}" destId="{13287838-6B84-0D4A-812B-65956F77927C}" srcOrd="4" destOrd="0" parTransId="{F38AB96D-629E-F84F-BF48-5D8AE0693C54}" sibTransId="{1252EDD2-215B-1747-BDED-F05F91A27D58}"/>
    <dgm:cxn modelId="{08675DDD-8E60-9E48-8F88-3ED623E0E3BD}" type="presOf" srcId="{DB30EB06-B6FD-ED44-9086-8FC12FB44CFE}" destId="{424401C2-4AA8-BB48-9563-49FE325D2747}" srcOrd="0" destOrd="0" presId="urn:microsoft.com/office/officeart/2005/8/layout/radial4"/>
    <dgm:cxn modelId="{4DFABFE5-B9A0-5D40-AB78-2E38EE166ED0}" type="presOf" srcId="{20E93A0D-30D1-914B-A155-1488B7F4E264}" destId="{06627785-6FA9-3340-A9A4-53AF1B6380EA}" srcOrd="0" destOrd="0" presId="urn:microsoft.com/office/officeart/2005/8/layout/radial4"/>
    <dgm:cxn modelId="{28215FC4-5443-CF49-8E8B-4748A0A96921}" srcId="{13255F5C-4A59-7D48-9279-F4AFCCAA2E8D}" destId="{AC5594A0-9B38-CC4B-8F86-CA50C4DB4CCF}" srcOrd="0" destOrd="0" parTransId="{E055D801-4D67-0C4A-9BA7-750C4118819A}" sibTransId="{5DA13989-005F-8841-B49B-17EDCF92E103}"/>
    <dgm:cxn modelId="{1A961BB0-64FB-114A-9A52-1F7F485A1C95}" srcId="{AC5594A0-9B38-CC4B-8F86-CA50C4DB4CCF}" destId="{DB30EB06-B6FD-ED44-9086-8FC12FB44CFE}" srcOrd="0" destOrd="0" parTransId="{8DB05799-0820-B045-A131-FFE8D2E60436}" sibTransId="{0D3B7819-55ED-BF43-B766-FB8923338A9E}"/>
    <dgm:cxn modelId="{A61A3B8F-7709-424F-B232-24B4D82D7806}" srcId="{AC5594A0-9B38-CC4B-8F86-CA50C4DB4CCF}" destId="{2406B606-CB69-BA44-B197-69D8D26BB3A8}" srcOrd="2" destOrd="0" parTransId="{378FD89D-1378-3E47-9E12-27B9C21689BC}" sibTransId="{26A110FD-019B-E049-B689-02711CAF8442}"/>
    <dgm:cxn modelId="{79D5D2F6-916E-364D-A6A1-D634D79EBAAF}" type="presOf" srcId="{13287838-6B84-0D4A-812B-65956F77927C}" destId="{8DBB8E2D-55FE-1947-AF1E-8ADAFA32A289}" srcOrd="0" destOrd="0" presId="urn:microsoft.com/office/officeart/2005/8/layout/radial4"/>
    <dgm:cxn modelId="{3F743D9B-1B7C-B94A-9D8C-A687628FDB19}" type="presOf" srcId="{AC5594A0-9B38-CC4B-8F86-CA50C4DB4CCF}" destId="{9FCA0895-D3B5-3B44-9360-22F92A1A7105}" srcOrd="0" destOrd="0" presId="urn:microsoft.com/office/officeart/2005/8/layout/radial4"/>
    <dgm:cxn modelId="{06A4BBF9-59DD-C64F-ADB8-A57955D925AC}" srcId="{F6583021-7156-CF4E-8C58-8609AD548744}" destId="{81DA7185-7245-3E47-8172-643187F66D43}" srcOrd="0" destOrd="0" parTransId="{534D2709-808D-914E-BC84-2015260D4CA1}" sibTransId="{E9808D08-3ECB-BB42-9AF2-6099253D7B5A}"/>
    <dgm:cxn modelId="{2188F451-897F-E840-974D-01E2717A0782}" type="presOf" srcId="{2406B606-CB69-BA44-B197-69D8D26BB3A8}" destId="{E4C44294-5217-B04E-82D8-9AE018D37633}" srcOrd="0" destOrd="0" presId="urn:microsoft.com/office/officeart/2005/8/layout/radial4"/>
    <dgm:cxn modelId="{AB341A47-0A43-4247-BE9F-BC8E20E9D2CE}" type="presOf" srcId="{41B2256C-A595-074E-9E86-E5F51E58527B}" destId="{DA93CBDA-5BA7-184B-8479-B80CBEA70A7A}" srcOrd="0" destOrd="0" presId="urn:microsoft.com/office/officeart/2005/8/layout/radial4"/>
    <dgm:cxn modelId="{DCB68B0A-7E9A-3E47-A304-BEB0F06A7075}" type="presOf" srcId="{F6583021-7156-CF4E-8C58-8609AD548744}" destId="{57CDF536-2A4E-504B-8474-161CEE439027}" srcOrd="0" destOrd="0" presId="urn:microsoft.com/office/officeart/2005/8/layout/radial4"/>
    <dgm:cxn modelId="{DA42DF3A-6B1F-DE4A-84D0-245619458409}" type="presOf" srcId="{13255F5C-4A59-7D48-9279-F4AFCCAA2E8D}" destId="{8F124DAF-EA3C-C748-B468-963A077C73A0}" srcOrd="0" destOrd="0" presId="urn:microsoft.com/office/officeart/2005/8/layout/radial4"/>
    <dgm:cxn modelId="{9EE025CF-248C-3542-B5D9-DB116594085B}" srcId="{AC5594A0-9B38-CC4B-8F86-CA50C4DB4CCF}" destId="{9C0CD04F-82D8-9E42-850F-79FF6D75D9FF}" srcOrd="3" destOrd="0" parTransId="{20E93A0D-30D1-914B-A155-1488B7F4E264}" sibTransId="{FCB80C60-5409-B349-944F-97C8F6D76C2E}"/>
    <dgm:cxn modelId="{D5DC59BE-195D-1A42-B35A-7D26C73872FE}" type="presOf" srcId="{378FD89D-1378-3E47-9E12-27B9C21689BC}" destId="{DC3BF53A-2086-3149-A92A-3756A39BD946}" srcOrd="0" destOrd="0" presId="urn:microsoft.com/office/officeart/2005/8/layout/radial4"/>
    <dgm:cxn modelId="{33BBDB37-C614-4F40-97E8-555498220A13}" type="presOf" srcId="{9C0CD04F-82D8-9E42-850F-79FF6D75D9FF}" destId="{A037C550-8F22-C141-AFAD-86B35176E246}" srcOrd="0" destOrd="0" presId="urn:microsoft.com/office/officeart/2005/8/layout/radial4"/>
    <dgm:cxn modelId="{549AC2E7-2B81-7040-BC54-B0F6F079D5B2}" type="presParOf" srcId="{8F124DAF-EA3C-C748-B468-963A077C73A0}" destId="{9FCA0895-D3B5-3B44-9360-22F92A1A7105}" srcOrd="0" destOrd="0" presId="urn:microsoft.com/office/officeart/2005/8/layout/radial4"/>
    <dgm:cxn modelId="{48BB44C6-44D3-5E48-BC16-EE9ABF204262}" type="presParOf" srcId="{8F124DAF-EA3C-C748-B468-963A077C73A0}" destId="{042A4E28-BFEB-AB4F-82E7-287E7D6A314E}" srcOrd="1" destOrd="0" presId="urn:microsoft.com/office/officeart/2005/8/layout/radial4"/>
    <dgm:cxn modelId="{CA6D8219-98E3-5946-A0E6-9713C7EEADBA}" type="presParOf" srcId="{8F124DAF-EA3C-C748-B468-963A077C73A0}" destId="{424401C2-4AA8-BB48-9563-49FE325D2747}" srcOrd="2" destOrd="0" presId="urn:microsoft.com/office/officeart/2005/8/layout/radial4"/>
    <dgm:cxn modelId="{54AA6D1E-E12F-1C4C-BEE6-1EB5E25FC7D5}" type="presParOf" srcId="{8F124DAF-EA3C-C748-B468-963A077C73A0}" destId="{9E4FB5B4-CAB6-CE44-8F5D-24C0A1D4C331}" srcOrd="3" destOrd="0" presId="urn:microsoft.com/office/officeart/2005/8/layout/radial4"/>
    <dgm:cxn modelId="{DBCED9FC-2F3E-5141-9D34-78363C95CE31}" type="presParOf" srcId="{8F124DAF-EA3C-C748-B468-963A077C73A0}" destId="{DA93CBDA-5BA7-184B-8479-B80CBEA70A7A}" srcOrd="4" destOrd="0" presId="urn:microsoft.com/office/officeart/2005/8/layout/radial4"/>
    <dgm:cxn modelId="{2515F229-E591-7046-AE46-1A3CE05433AA}" type="presParOf" srcId="{8F124DAF-EA3C-C748-B468-963A077C73A0}" destId="{DC3BF53A-2086-3149-A92A-3756A39BD946}" srcOrd="5" destOrd="0" presId="urn:microsoft.com/office/officeart/2005/8/layout/radial4"/>
    <dgm:cxn modelId="{758E695C-539D-7144-9BAA-E732C6000579}" type="presParOf" srcId="{8F124DAF-EA3C-C748-B468-963A077C73A0}" destId="{E4C44294-5217-B04E-82D8-9AE018D37633}" srcOrd="6" destOrd="0" presId="urn:microsoft.com/office/officeart/2005/8/layout/radial4"/>
    <dgm:cxn modelId="{3FE4EFF9-7613-9F45-9F87-A29B6807068D}" type="presParOf" srcId="{8F124DAF-EA3C-C748-B468-963A077C73A0}" destId="{06627785-6FA9-3340-A9A4-53AF1B6380EA}" srcOrd="7" destOrd="0" presId="urn:microsoft.com/office/officeart/2005/8/layout/radial4"/>
    <dgm:cxn modelId="{88647696-EB17-0043-B3DB-8F06EFF03625}" type="presParOf" srcId="{8F124DAF-EA3C-C748-B468-963A077C73A0}" destId="{A037C550-8F22-C141-AFAD-86B35176E246}" srcOrd="8" destOrd="0" presId="urn:microsoft.com/office/officeart/2005/8/layout/radial4"/>
    <dgm:cxn modelId="{5E16658B-7828-774D-8C0D-E72D7F2EFB04}" type="presParOf" srcId="{8F124DAF-EA3C-C748-B468-963A077C73A0}" destId="{B77F80C5-795C-8446-9A76-8E7D51559690}" srcOrd="9" destOrd="0" presId="urn:microsoft.com/office/officeart/2005/8/layout/radial4"/>
    <dgm:cxn modelId="{B3348831-2CC9-064D-B760-61CC8CDD94DE}" type="presParOf" srcId="{8F124DAF-EA3C-C748-B468-963A077C73A0}" destId="{8DBB8E2D-55FE-1947-AF1E-8ADAFA32A289}" srcOrd="10" destOrd="0" presId="urn:microsoft.com/office/officeart/2005/8/layout/radial4"/>
    <dgm:cxn modelId="{3DB0A7AA-79CB-0049-9EC1-7C30760ACD98}" type="presParOf" srcId="{8F124DAF-EA3C-C748-B468-963A077C73A0}" destId="{A3D1B379-F0A6-824A-AB73-E48E9400BB28}" srcOrd="11" destOrd="0" presId="urn:microsoft.com/office/officeart/2005/8/layout/radial4"/>
    <dgm:cxn modelId="{DA0D2591-68DF-BD48-86B0-002B5046E1EF}" type="presParOf" srcId="{8F124DAF-EA3C-C748-B468-963A077C73A0}" destId="{3968BB37-5556-A345-B543-BA6B2ADF7579}" srcOrd="12" destOrd="0" presId="urn:microsoft.com/office/officeart/2005/8/layout/radial4"/>
    <dgm:cxn modelId="{E7B197BF-DBD2-5D45-AE84-70258C8AAD3B}" type="presParOf" srcId="{8F124DAF-EA3C-C748-B468-963A077C73A0}" destId="{8A77BE0B-E430-C045-A2A4-5A5F593BD3C3}" srcOrd="13" destOrd="0" presId="urn:microsoft.com/office/officeart/2005/8/layout/radial4"/>
    <dgm:cxn modelId="{C5FEBF1E-358C-0F45-8648-7DFFDEF588FE}" type="presParOf" srcId="{8F124DAF-EA3C-C748-B468-963A077C73A0}" destId="{57CDF536-2A4E-504B-8474-161CEE439027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35165-2FDD-E346-AA41-C981D6E3C08E}">
      <dsp:nvSpPr>
        <dsp:cNvPr id="0" name=""/>
        <dsp:cNvSpPr/>
      </dsp:nvSpPr>
      <dsp:spPr>
        <a:xfrm rot="10800000">
          <a:off x="360914" y="20499"/>
          <a:ext cx="7431570" cy="987612"/>
        </a:xfrm>
        <a:prstGeom prst="homePlat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675" tIns="68580" rIns="128016" bIns="68580" numCol="1" spcCol="1270" anchor="ctr" anchorCtr="0">
          <a:noAutofit/>
        </a:bodyPr>
        <a:lstStyle/>
        <a:p>
          <a:pPr marL="179388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388" algn="l"/>
            </a:tabLst>
          </a:pP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Pelaksanaan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penelitian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PT</a:t>
          </a:r>
          <a:r>
            <a:rPr kumimoji="0" lang="en-US" sz="1800" kern="1200" baseline="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sudah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tinggi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,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tetapi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produk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akhir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dari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hasil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penelitian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belum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dapat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sepenuhnya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diakses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oleh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masyarakat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ilmiah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dan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pengguna</a:t>
          </a:r>
          <a:r>
            <a:rPr kumimoji="0" lang="en-ID" sz="1800" kern="1200" dirty="0" smtClean="0">
              <a:effectLst/>
              <a:latin typeface="+mn-lt"/>
              <a:ea typeface="+mn-ea"/>
              <a:cs typeface="+mn-cs"/>
            </a:rPr>
            <a:t>.</a:t>
          </a:r>
          <a:endParaRPr lang="en-US" sz="1800" kern="1200" dirty="0"/>
        </a:p>
      </dsp:txBody>
      <dsp:txXfrm rot="10800000">
        <a:off x="607817" y="20499"/>
        <a:ext cx="7184667" cy="987612"/>
      </dsp:txXfrm>
    </dsp:sp>
    <dsp:sp modelId="{C9C0E9A4-94C1-3F48-8644-EE524333AB00}">
      <dsp:nvSpPr>
        <dsp:cNvPr id="0" name=""/>
        <dsp:cNvSpPr/>
      </dsp:nvSpPr>
      <dsp:spPr>
        <a:xfrm>
          <a:off x="15623" y="0"/>
          <a:ext cx="1024270" cy="10242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C4F5D9-D673-D14F-912B-C75F8C76DDCB}">
      <dsp:nvSpPr>
        <dsp:cNvPr id="0" name=""/>
        <dsp:cNvSpPr/>
      </dsp:nvSpPr>
      <dsp:spPr>
        <a:xfrm rot="10800000">
          <a:off x="400956" y="1332193"/>
          <a:ext cx="7351487" cy="1024270"/>
        </a:xfrm>
        <a:prstGeom prst="homePlat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675" tIns="68580" rIns="128016" bIns="68580" numCol="1" spcCol="1270" anchor="ctr" anchorCtr="0">
          <a:noAutofit/>
        </a:bodyPr>
        <a:lstStyle/>
        <a:p>
          <a:pPr marL="179388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Etalase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artikel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jurnal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terindeks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internasional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(Google</a:t>
          </a:r>
          <a:r>
            <a:rPr kumimoji="0" lang="en-US" sz="1800" kern="1200" baseline="0" dirty="0" smtClean="0">
              <a:effectLst/>
              <a:latin typeface="+mn-lt"/>
              <a:ea typeface="+mn-ea"/>
              <a:cs typeface="+mn-cs"/>
            </a:rPr>
            <a:t> Scholar, Scopus, Sage, </a:t>
          </a:r>
          <a:r>
            <a:rPr kumimoji="0" lang="en-US" sz="1800" kern="1200" baseline="0" dirty="0" err="1" smtClean="0">
              <a:effectLst/>
              <a:latin typeface="+mn-lt"/>
              <a:ea typeface="+mn-ea"/>
              <a:cs typeface="+mn-cs"/>
            </a:rPr>
            <a:t>dll</a:t>
          </a:r>
          <a:r>
            <a:rPr kumimoji="0" lang="en-US" sz="1800" kern="1200" baseline="0" dirty="0" smtClean="0">
              <a:effectLst/>
              <a:latin typeface="+mn-lt"/>
              <a:ea typeface="+mn-ea"/>
              <a:cs typeface="+mn-cs"/>
            </a:rPr>
            <a:t>)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masih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800" kern="1200" dirty="0" err="1" smtClean="0">
              <a:effectLst/>
              <a:latin typeface="+mn-lt"/>
              <a:ea typeface="+mn-ea"/>
              <a:cs typeface="+mn-cs"/>
            </a:rPr>
            <a:t>rendah</a:t>
          </a:r>
          <a:r>
            <a:rPr kumimoji="0" lang="en-US" sz="1800" kern="1200" dirty="0" smtClean="0">
              <a:effectLst/>
              <a:latin typeface="+mn-lt"/>
              <a:ea typeface="+mn-ea"/>
              <a:cs typeface="+mn-cs"/>
            </a:rPr>
            <a:t>.</a:t>
          </a:r>
          <a:endParaRPr lang="en-US" sz="1800" kern="1200" dirty="0"/>
        </a:p>
      </dsp:txBody>
      <dsp:txXfrm rot="10800000">
        <a:off x="657023" y="1332193"/>
        <a:ext cx="7095420" cy="1024270"/>
      </dsp:txXfrm>
    </dsp:sp>
    <dsp:sp modelId="{4220A3D1-322C-E94C-9C69-85A68D60F42C}">
      <dsp:nvSpPr>
        <dsp:cNvPr id="0" name=""/>
        <dsp:cNvSpPr/>
      </dsp:nvSpPr>
      <dsp:spPr>
        <a:xfrm>
          <a:off x="87629" y="1296149"/>
          <a:ext cx="1024270" cy="102427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63916-01CC-6643-970E-EF38C98A1641}">
      <dsp:nvSpPr>
        <dsp:cNvPr id="0" name=""/>
        <dsp:cNvSpPr/>
      </dsp:nvSpPr>
      <dsp:spPr>
        <a:xfrm rot="10800000">
          <a:off x="400956" y="2662216"/>
          <a:ext cx="7351487" cy="1024270"/>
        </a:xfrm>
        <a:prstGeom prst="homePlate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675" tIns="64770" rIns="120904" bIns="64770" numCol="1" spcCol="1270" anchor="ctr" anchorCtr="0">
          <a:noAutofit/>
        </a:bodyPr>
        <a:lstStyle/>
        <a:p>
          <a:pPr marL="179388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dirty="0" err="1" smtClean="0"/>
            <a:t>Sumber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naskah</a:t>
          </a:r>
          <a:r>
            <a:rPr lang="en-US" sz="1700" kern="1200" baseline="0" dirty="0" smtClean="0"/>
            <a:t> yang </a:t>
          </a:r>
          <a:r>
            <a:rPr lang="en-US" sz="1700" kern="1200" baseline="0" dirty="0" err="1" smtClean="0"/>
            <a:t>berasal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dari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tugas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akhir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mahasiswa</a:t>
          </a:r>
          <a:r>
            <a:rPr lang="en-US" sz="1700" kern="1200" baseline="0" dirty="0" smtClean="0"/>
            <a:t> program </a:t>
          </a:r>
          <a:r>
            <a:rPr lang="en-US" sz="1700" kern="1200" baseline="0" dirty="0" err="1" smtClean="0"/>
            <a:t>sarjana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dan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pasca-sarjana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belum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dikelola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untuk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dapat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menaikkan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jumlah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publikasi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terindeks</a:t>
          </a:r>
          <a:r>
            <a:rPr lang="en-US" sz="1700" kern="1200" baseline="0" dirty="0" smtClean="0"/>
            <a:t> </a:t>
          </a:r>
          <a:r>
            <a:rPr lang="en-US" sz="1700" kern="1200" baseline="0" dirty="0" err="1" smtClean="0"/>
            <a:t>internasional</a:t>
          </a:r>
          <a:endParaRPr lang="en-US" sz="1700" kern="1200" dirty="0"/>
        </a:p>
      </dsp:txBody>
      <dsp:txXfrm rot="10800000">
        <a:off x="657023" y="2662216"/>
        <a:ext cx="7095420" cy="1024270"/>
      </dsp:txXfrm>
    </dsp:sp>
    <dsp:sp modelId="{74937C35-652E-244F-A37B-2D08A6E8855B}">
      <dsp:nvSpPr>
        <dsp:cNvPr id="0" name=""/>
        <dsp:cNvSpPr/>
      </dsp:nvSpPr>
      <dsp:spPr>
        <a:xfrm>
          <a:off x="87629" y="2592289"/>
          <a:ext cx="1024270" cy="102427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15887B-C19D-9A48-88CE-BFDDAB351EE4}">
      <dsp:nvSpPr>
        <dsp:cNvPr id="0" name=""/>
        <dsp:cNvSpPr/>
      </dsp:nvSpPr>
      <dsp:spPr>
        <a:xfrm rot="10800000">
          <a:off x="400956" y="3992240"/>
          <a:ext cx="7351487" cy="1024270"/>
        </a:xfrm>
        <a:prstGeom prst="homePlate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675" tIns="64770" rIns="120904" bIns="64770" numCol="1" spcCol="1270" anchor="ctr" anchorCtr="0">
          <a:noAutofit/>
        </a:bodyPr>
        <a:lstStyle/>
        <a:p>
          <a:pPr marL="179388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700" kern="1200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Tidak</a:t>
          </a:r>
          <a:r>
            <a:rPr kumimoji="0" lang="en-US" sz="1700" kern="1200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700" kern="1200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banyak</a:t>
          </a:r>
          <a:r>
            <a:rPr kumimoji="0" lang="en-US" sz="1700" kern="1200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700" kern="1200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jurnal</a:t>
          </a:r>
          <a:r>
            <a:rPr kumimoji="0" lang="en-US" sz="1700" kern="1200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700" kern="1200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ilmiah</a:t>
          </a:r>
          <a:r>
            <a:rPr kumimoji="0" lang="en-US" sz="1700" kern="1200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700" kern="1200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terbitan</a:t>
          </a:r>
          <a:r>
            <a:rPr kumimoji="0" lang="en-US" sz="1700" kern="120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PT</a:t>
          </a:r>
          <a:r>
            <a:rPr kumimoji="0" lang="en-US" sz="1700" kern="1200" baseline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700" kern="120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yang </a:t>
          </a:r>
          <a:r>
            <a:rPr kumimoji="0" lang="en-US" sz="1700" kern="1200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sudah</a:t>
          </a:r>
          <a:r>
            <a:rPr kumimoji="0" lang="en-US" sz="1700" kern="1200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700" kern="1200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terindeks</a:t>
          </a:r>
          <a:r>
            <a:rPr kumimoji="0" lang="en-US" sz="1700" kern="1200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700" kern="1200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secara</a:t>
          </a:r>
          <a:r>
            <a:rPr kumimoji="0" lang="en-US" sz="1700" kern="1200" dirty="0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en-US" sz="1700" kern="1200" baseline="0" dirty="0" err="1" smtClean="0">
              <a:solidFill>
                <a:srgbClr val="0000FF"/>
              </a:solidFill>
              <a:effectLst/>
              <a:latin typeface="+mn-lt"/>
              <a:ea typeface="+mn-ea"/>
              <a:cs typeface="+mn-cs"/>
            </a:rPr>
            <a:t>internasional</a:t>
          </a:r>
          <a:endParaRPr lang="en-US" sz="1700" kern="1200" dirty="0" smtClean="0">
            <a:solidFill>
              <a:srgbClr val="0000FF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388" algn="l"/>
            </a:tabLst>
          </a:pPr>
          <a:endParaRPr lang="en-US" sz="1700" kern="1200" dirty="0">
            <a:solidFill>
              <a:srgbClr val="0000FF"/>
            </a:solidFill>
          </a:endParaRPr>
        </a:p>
      </dsp:txBody>
      <dsp:txXfrm rot="10800000">
        <a:off x="657023" y="3992240"/>
        <a:ext cx="7095420" cy="1024270"/>
      </dsp:txXfrm>
    </dsp:sp>
    <dsp:sp modelId="{51AC6DF3-9210-B948-BE38-79AA8FDF65CE}">
      <dsp:nvSpPr>
        <dsp:cNvPr id="0" name=""/>
        <dsp:cNvSpPr/>
      </dsp:nvSpPr>
      <dsp:spPr>
        <a:xfrm>
          <a:off x="159636" y="3960436"/>
          <a:ext cx="1024270" cy="102427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A0895-D3B5-3B44-9360-22F92A1A7105}">
      <dsp:nvSpPr>
        <dsp:cNvPr id="0" name=""/>
        <dsp:cNvSpPr/>
      </dsp:nvSpPr>
      <dsp:spPr>
        <a:xfrm>
          <a:off x="3308360" y="2826339"/>
          <a:ext cx="1952569" cy="1952569"/>
        </a:xfrm>
        <a:prstGeom prst="ellipse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Publikasi</a:t>
          </a:r>
          <a:r>
            <a:rPr lang="en-US" sz="2400" b="1" i="0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r>
            <a:rPr lang="en-US" sz="2400" b="1" i="0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artikel</a:t>
          </a:r>
          <a:r>
            <a:rPr lang="en-US" sz="2400" b="1" i="0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r>
            <a:rPr lang="en-US" sz="2400" b="1" i="0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jurnal</a:t>
          </a:r>
          <a:r>
            <a:rPr lang="en-US" sz="2400" b="1" i="0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r>
            <a:rPr lang="en-US" sz="2400" b="1" i="0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terindeks</a:t>
          </a:r>
          <a:endParaRPr lang="en-US" sz="2400" b="1" i="0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594307" y="3112286"/>
        <a:ext cx="1380675" cy="1380675"/>
      </dsp:txXfrm>
    </dsp:sp>
    <dsp:sp modelId="{042A4E28-BFEB-AB4F-82E7-287E7D6A314E}">
      <dsp:nvSpPr>
        <dsp:cNvPr id="0" name=""/>
        <dsp:cNvSpPr/>
      </dsp:nvSpPr>
      <dsp:spPr>
        <a:xfrm rot="12354382">
          <a:off x="1181858" y="2556448"/>
          <a:ext cx="2219932" cy="556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424401C2-4AA8-BB48-9563-49FE325D2747}">
      <dsp:nvSpPr>
        <dsp:cNvPr id="0" name=""/>
        <dsp:cNvSpPr/>
      </dsp:nvSpPr>
      <dsp:spPr>
        <a:xfrm>
          <a:off x="610000" y="1803023"/>
          <a:ext cx="1366798" cy="1093439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DIR PENELITIAN &amp; DIR PENGABDIAN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Pengawalan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penelitian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Pengabdian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fokus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pada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luaran</a:t>
          </a:r>
          <a:r>
            <a:rPr lang="en-US" sz="1100" b="1" kern="1200" dirty="0" smtClean="0"/>
            <a:t> </a:t>
          </a:r>
          <a:endParaRPr lang="en-US" sz="1100" b="1" kern="1200" dirty="0"/>
        </a:p>
      </dsp:txBody>
      <dsp:txXfrm>
        <a:off x="642026" y="1835049"/>
        <a:ext cx="1302746" cy="1029387"/>
      </dsp:txXfrm>
    </dsp:sp>
    <dsp:sp modelId="{9E4FB5B4-CAB6-CE44-8F5D-24C0A1D4C331}">
      <dsp:nvSpPr>
        <dsp:cNvPr id="0" name=""/>
        <dsp:cNvSpPr/>
      </dsp:nvSpPr>
      <dsp:spPr>
        <a:xfrm rot="10790830">
          <a:off x="1242106" y="3707831"/>
          <a:ext cx="1960305" cy="556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DA93CBDA-5BA7-184B-8479-B80CBEA70A7A}">
      <dsp:nvSpPr>
        <dsp:cNvPr id="0" name=""/>
        <dsp:cNvSpPr/>
      </dsp:nvSpPr>
      <dsp:spPr>
        <a:xfrm>
          <a:off x="562561" y="3526193"/>
          <a:ext cx="1366798" cy="1093439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BPP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Mereview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mengawal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memfasilitasi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artikel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jurnal</a:t>
          </a:r>
          <a:endParaRPr lang="en-US" sz="1100" b="1" kern="1200" dirty="0"/>
        </a:p>
      </dsp:txBody>
      <dsp:txXfrm>
        <a:off x="594587" y="3558219"/>
        <a:ext cx="1302746" cy="1029387"/>
      </dsp:txXfrm>
    </dsp:sp>
    <dsp:sp modelId="{DC3BF53A-2086-3149-A92A-3756A39BD946}">
      <dsp:nvSpPr>
        <dsp:cNvPr id="0" name=""/>
        <dsp:cNvSpPr/>
      </dsp:nvSpPr>
      <dsp:spPr>
        <a:xfrm rot="14267407">
          <a:off x="2258830" y="1806839"/>
          <a:ext cx="1887610" cy="556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E4C44294-5217-B04E-82D8-9AE018D37633}">
      <dsp:nvSpPr>
        <dsp:cNvPr id="0" name=""/>
        <dsp:cNvSpPr/>
      </dsp:nvSpPr>
      <dsp:spPr>
        <a:xfrm>
          <a:off x="2016167" y="739806"/>
          <a:ext cx="1366798" cy="1093439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DIREKTORAT PENDIDIKAN DAN PENGAJARAN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Ketentuan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publikasi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sebagai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syarat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kelulusan</a:t>
          </a:r>
          <a:endParaRPr lang="en-US" sz="1100" b="1" kern="1200" dirty="0"/>
        </a:p>
      </dsp:txBody>
      <dsp:txXfrm>
        <a:off x="2048193" y="771832"/>
        <a:ext cx="1302746" cy="1029387"/>
      </dsp:txXfrm>
    </dsp:sp>
    <dsp:sp modelId="{06627785-6FA9-3340-A9A4-53AF1B6380EA}">
      <dsp:nvSpPr>
        <dsp:cNvPr id="0" name=""/>
        <dsp:cNvSpPr/>
      </dsp:nvSpPr>
      <dsp:spPr>
        <a:xfrm rot="16326468">
          <a:off x="3416547" y="1497023"/>
          <a:ext cx="1885427" cy="556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A037C550-8F22-C141-AFAD-86B35176E246}">
      <dsp:nvSpPr>
        <dsp:cNvPr id="0" name=""/>
        <dsp:cNvSpPr/>
      </dsp:nvSpPr>
      <dsp:spPr>
        <a:xfrm>
          <a:off x="3710535" y="286469"/>
          <a:ext cx="1366798" cy="1093439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FAKULTAS/PUSDI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Menghasilkan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manuskrip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jurnal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penyelenggaraan</a:t>
          </a:r>
          <a:r>
            <a:rPr lang="en-US" sz="1100" kern="1200" dirty="0" smtClean="0"/>
            <a:t> seminar</a:t>
          </a:r>
          <a:endParaRPr lang="en-US" sz="1100" b="1" kern="1200" dirty="0"/>
        </a:p>
      </dsp:txBody>
      <dsp:txXfrm>
        <a:off x="3742561" y="318495"/>
        <a:ext cx="1302746" cy="1029387"/>
      </dsp:txXfrm>
    </dsp:sp>
    <dsp:sp modelId="{B77F80C5-795C-8446-9A76-8E7D51559690}">
      <dsp:nvSpPr>
        <dsp:cNvPr id="0" name=""/>
        <dsp:cNvSpPr/>
      </dsp:nvSpPr>
      <dsp:spPr>
        <a:xfrm rot="18370486">
          <a:off x="4495528" y="1770844"/>
          <a:ext cx="2142655" cy="556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8DBB8E2D-55FE-1947-AF1E-8ADAFA32A289}">
      <dsp:nvSpPr>
        <dsp:cNvPr id="0" name=""/>
        <dsp:cNvSpPr/>
      </dsp:nvSpPr>
      <dsp:spPr>
        <a:xfrm>
          <a:off x="5378288" y="637568"/>
          <a:ext cx="1641839" cy="1093439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DIR KEUANGAN/KOMITE ANGGARAN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Penganggaran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pendanaan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insentif</a:t>
          </a:r>
          <a:endParaRPr lang="en-US" sz="1100" kern="1200" dirty="0"/>
        </a:p>
      </dsp:txBody>
      <dsp:txXfrm>
        <a:off x="5410314" y="669594"/>
        <a:ext cx="1577787" cy="1029387"/>
      </dsp:txXfrm>
    </dsp:sp>
    <dsp:sp modelId="{A3D1B379-F0A6-824A-AB73-E48E9400BB28}">
      <dsp:nvSpPr>
        <dsp:cNvPr id="0" name=""/>
        <dsp:cNvSpPr/>
      </dsp:nvSpPr>
      <dsp:spPr>
        <a:xfrm rot="19983988">
          <a:off x="5167849" y="2721240"/>
          <a:ext cx="2154617" cy="556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3968BB37-5556-A345-B543-BA6B2ADF7579}">
      <dsp:nvSpPr>
        <dsp:cNvPr id="0" name=""/>
        <dsp:cNvSpPr/>
      </dsp:nvSpPr>
      <dsp:spPr>
        <a:xfrm>
          <a:off x="6573905" y="1926691"/>
          <a:ext cx="1366798" cy="1093439"/>
        </a:xfrm>
        <a:prstGeom prst="roundRect">
          <a:avLst>
            <a:gd name="adj" fmla="val 10000"/>
          </a:avLst>
        </a:prstGeom>
        <a:solidFill>
          <a:srgbClr val="3366FF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DIR SDM: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Insentif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untuk</a:t>
          </a:r>
          <a:r>
            <a:rPr lang="en-US" sz="1100" kern="1200" dirty="0" smtClean="0"/>
            <a:t> Seminar </a:t>
          </a:r>
          <a:r>
            <a:rPr lang="en-US" sz="1100" kern="1200" dirty="0" err="1" smtClean="0"/>
            <a:t>terindeks</a:t>
          </a:r>
          <a:endParaRPr lang="en-US" sz="1100" kern="1200" dirty="0"/>
        </a:p>
      </dsp:txBody>
      <dsp:txXfrm>
        <a:off x="6605931" y="1958717"/>
        <a:ext cx="1302746" cy="1029387"/>
      </dsp:txXfrm>
    </dsp:sp>
    <dsp:sp modelId="{8A77BE0B-E430-C045-A2A4-5A5F593BD3C3}">
      <dsp:nvSpPr>
        <dsp:cNvPr id="0" name=""/>
        <dsp:cNvSpPr/>
      </dsp:nvSpPr>
      <dsp:spPr>
        <a:xfrm>
          <a:off x="5386206" y="3524383"/>
          <a:ext cx="2152465" cy="55648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57CDF536-2A4E-504B-8474-161CEE439027}">
      <dsp:nvSpPr>
        <dsp:cNvPr id="0" name=""/>
        <dsp:cNvSpPr/>
      </dsp:nvSpPr>
      <dsp:spPr>
        <a:xfrm>
          <a:off x="6783603" y="3263439"/>
          <a:ext cx="1510135" cy="107837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KJM</a:t>
          </a:r>
          <a:endParaRPr lang="en-US" sz="11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err="1" smtClean="0"/>
            <a:t>Pengawalan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Akreditasi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Jurnal</a:t>
          </a:r>
          <a:r>
            <a:rPr lang="en-US" sz="900" kern="1200" dirty="0" smtClean="0"/>
            <a:t> </a:t>
          </a:r>
          <a:r>
            <a:rPr lang="en-US" sz="900" kern="1200" dirty="0" err="1" smtClean="0"/>
            <a:t>Nasiional</a:t>
          </a:r>
          <a:r>
            <a:rPr lang="en-US" sz="900" kern="1200" dirty="0" smtClean="0"/>
            <a:t> (</a:t>
          </a:r>
          <a:r>
            <a:rPr lang="en-US" sz="900" kern="1200" dirty="0" err="1" smtClean="0"/>
            <a:t>Arjuna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6815187" y="3295023"/>
        <a:ext cx="1446967" cy="1015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E75A2-A504-7D45-AEED-E41B7923581D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00000-E245-C046-B2E1-B2C62F4B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1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00000-E245-C046-B2E1-B2C62F4BC7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0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7E110C02-2521-7A44-95AA-B7A1BFFB6252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1198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84150"/>
            <a:ext cx="8156575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979DB-3D18-AF4D-9293-9917250D2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6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AC40-7941-41AB-BF3B-8AB0C9C53B5D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Persaingan</a:t>
            </a:r>
            <a:r>
              <a:rPr lang="en-US" b="1" dirty="0" smtClean="0"/>
              <a:t> Global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1371600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Kuliah</a:t>
            </a:r>
            <a:r>
              <a:rPr lang="en-US" sz="2400" dirty="0" smtClean="0">
                <a:solidFill>
                  <a:schemeClr val="tx1"/>
                </a:solidFill>
              </a:rPr>
              <a:t> #4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4196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Kepemimpinan</a:t>
            </a:r>
            <a:r>
              <a:rPr lang="en-US" sz="2400" dirty="0" smtClean="0"/>
              <a:t> </a:t>
            </a:r>
            <a:r>
              <a:rPr lang="en-US" sz="2400" dirty="0" err="1" smtClean="0"/>
              <a:t>Perguruan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endParaRPr lang="en-US" sz="2400" dirty="0" smtClean="0"/>
          </a:p>
          <a:p>
            <a:pPr algn="ctr"/>
            <a:r>
              <a:rPr lang="en-US" sz="2400" dirty="0" smtClean="0"/>
              <a:t>MMPT</a:t>
            </a:r>
          </a:p>
          <a:p>
            <a:pPr algn="ctr"/>
            <a:r>
              <a:rPr lang="en-US" sz="2400" dirty="0" err="1" smtClean="0"/>
              <a:t>Universitas</a:t>
            </a:r>
            <a:r>
              <a:rPr lang="en-US" sz="2400" dirty="0" smtClean="0"/>
              <a:t> </a:t>
            </a:r>
            <a:r>
              <a:rPr lang="en-US" sz="2400" dirty="0" err="1" smtClean="0"/>
              <a:t>Gadjah</a:t>
            </a:r>
            <a:r>
              <a:rPr lang="en-US" sz="2400" dirty="0" smtClean="0"/>
              <a:t> </a:t>
            </a:r>
            <a:r>
              <a:rPr lang="en-US" sz="2400" dirty="0" err="1" smtClean="0"/>
              <a:t>Mada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23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ym typeface="Wingdings"/>
              </a:rPr>
              <a:t>Penelitian</a:t>
            </a:r>
            <a:r>
              <a:rPr lang="en-US" sz="2800" dirty="0" smtClean="0">
                <a:sym typeface="Wingdings"/>
              </a:rPr>
              <a:t>  </a:t>
            </a:r>
            <a:r>
              <a:rPr lang="en-US" sz="2800" dirty="0" err="1" smtClean="0">
                <a:sym typeface="Wingdings"/>
              </a:rPr>
              <a:t>Pengetahuan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Baru</a:t>
            </a:r>
            <a:r>
              <a:rPr lang="en-US" sz="2800" dirty="0" smtClean="0">
                <a:sym typeface="Wingdings"/>
              </a:rPr>
              <a:t>  </a:t>
            </a:r>
            <a:r>
              <a:rPr lang="en-US" sz="2800" dirty="0" err="1" smtClean="0">
                <a:sym typeface="Wingdings"/>
              </a:rPr>
              <a:t>Nilai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Tambah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73045"/>
            <a:ext cx="8839200" cy="5428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942416"/>
            <a:ext cx="3962400" cy="374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#1: </a:t>
            </a:r>
            <a:r>
              <a:rPr lang="en-US" dirty="0" err="1" smtClean="0"/>
              <a:t>Kakao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171450" y="1985963"/>
            <a:ext cx="1828800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200" rIns="43200">
            <a:spAutoFit/>
          </a:bodyPr>
          <a:lstStyle/>
          <a:p>
            <a:pPr algn="ctr"/>
            <a:r>
              <a:rPr lang="en-US" altLang="en-US" sz="2000" b="1" dirty="0" err="1" smtClean="0"/>
              <a:t>Hasil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Penelitian</a:t>
            </a:r>
            <a:endParaRPr lang="en-US" altLang="en-US" sz="2000" dirty="0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71450" y="3482975"/>
            <a:ext cx="1828800" cy="40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200" rIns="43200">
            <a:spAutoFit/>
          </a:bodyPr>
          <a:lstStyle/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Potensi HKI</a:t>
            </a:r>
            <a:endParaRPr lang="en-US" altLang="en-US" sz="2000">
              <a:solidFill>
                <a:schemeClr val="bg1"/>
              </a:solidFill>
            </a:endParaRPr>
          </a:p>
        </p:txBody>
      </p:sp>
      <p:cxnSp>
        <p:nvCxnSpPr>
          <p:cNvPr id="190468" name="AutoShape 4"/>
          <p:cNvCxnSpPr>
            <a:cxnSpLocks noChangeShapeType="1"/>
            <a:stCxn id="190466" idx="3"/>
            <a:endCxn id="190470" idx="0"/>
          </p:cNvCxnSpPr>
          <p:nvPr/>
        </p:nvCxnSpPr>
        <p:spPr bwMode="auto">
          <a:xfrm>
            <a:off x="2000250" y="2189163"/>
            <a:ext cx="1409700" cy="12938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90469" name="Group 5"/>
          <p:cNvGrpSpPr>
            <a:grpSpLocks/>
          </p:cNvGrpSpPr>
          <p:nvPr/>
        </p:nvGrpSpPr>
        <p:grpSpPr bwMode="auto">
          <a:xfrm>
            <a:off x="2000250" y="3482975"/>
            <a:ext cx="2209800" cy="406400"/>
            <a:chOff x="1152" y="816"/>
            <a:chExt cx="1392" cy="256"/>
          </a:xfrm>
        </p:grpSpPr>
        <p:sp>
          <p:nvSpPr>
            <p:cNvPr id="190470" name="Text Box 6"/>
            <p:cNvSpPr txBox="1">
              <a:spLocks noChangeArrowheads="1"/>
            </p:cNvSpPr>
            <p:nvPr/>
          </p:nvSpPr>
          <p:spPr bwMode="auto">
            <a:xfrm>
              <a:off x="1536" y="816"/>
              <a:ext cx="1008" cy="256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3200" rIns="43200">
              <a:spAutoFit/>
            </a:bodyPr>
            <a:lstStyle/>
            <a:p>
              <a:pPr algn="ctr"/>
              <a:r>
                <a:rPr lang="en-US" altLang="en-US" sz="2000" b="1">
                  <a:solidFill>
                    <a:schemeClr val="bg1"/>
                  </a:solidFill>
                </a:rPr>
                <a:t>Jurnal</a:t>
              </a:r>
              <a:endParaRPr lang="en-US" altLang="en-US" sz="2000">
                <a:solidFill>
                  <a:schemeClr val="bg1"/>
                </a:solidFill>
              </a:endParaRPr>
            </a:p>
          </p:txBody>
        </p:sp>
        <p:cxnSp>
          <p:nvCxnSpPr>
            <p:cNvPr id="190471" name="AutoShape 7"/>
            <p:cNvCxnSpPr>
              <a:cxnSpLocks noChangeShapeType="1"/>
              <a:stCxn id="190467" idx="3"/>
              <a:endCxn id="190470" idx="1"/>
            </p:cNvCxnSpPr>
            <p:nvPr/>
          </p:nvCxnSpPr>
          <p:spPr bwMode="auto">
            <a:xfrm>
              <a:off x="1152" y="1040"/>
              <a:ext cx="38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90472" name="AutoShape 8"/>
          <p:cNvCxnSpPr>
            <a:cxnSpLocks noChangeShapeType="1"/>
            <a:stCxn id="190466" idx="2"/>
            <a:endCxn id="190467" idx="0"/>
          </p:cNvCxnSpPr>
          <p:nvPr/>
        </p:nvCxnSpPr>
        <p:spPr bwMode="auto">
          <a:xfrm>
            <a:off x="1085850" y="2392363"/>
            <a:ext cx="0" cy="1090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90473" name="Group 9"/>
          <p:cNvGrpSpPr>
            <a:grpSpLocks/>
          </p:cNvGrpSpPr>
          <p:nvPr/>
        </p:nvGrpSpPr>
        <p:grpSpPr bwMode="auto">
          <a:xfrm>
            <a:off x="4210050" y="3482975"/>
            <a:ext cx="2095500" cy="406400"/>
            <a:chOff x="2544" y="816"/>
            <a:chExt cx="1320" cy="256"/>
          </a:xfrm>
        </p:grpSpPr>
        <p:sp>
          <p:nvSpPr>
            <p:cNvPr id="190474" name="Text Box 10"/>
            <p:cNvSpPr txBox="1">
              <a:spLocks noChangeArrowheads="1"/>
            </p:cNvSpPr>
            <p:nvPr/>
          </p:nvSpPr>
          <p:spPr bwMode="auto">
            <a:xfrm>
              <a:off x="2976" y="816"/>
              <a:ext cx="888" cy="2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3200" rIns="43200">
              <a:spAutoFit/>
            </a:bodyPr>
            <a:lstStyle/>
            <a:p>
              <a:pPr algn="ctr"/>
              <a:r>
                <a:rPr lang="en-US" altLang="en-US" sz="2000" b="1">
                  <a:solidFill>
                    <a:schemeClr val="bg1"/>
                  </a:solidFill>
                </a:rPr>
                <a:t>TTG</a:t>
              </a:r>
              <a:endParaRPr lang="en-US" altLang="en-US" sz="2000">
                <a:solidFill>
                  <a:schemeClr val="bg1"/>
                </a:solidFill>
              </a:endParaRPr>
            </a:p>
          </p:txBody>
        </p:sp>
        <p:cxnSp>
          <p:nvCxnSpPr>
            <p:cNvPr id="190475" name="AutoShape 11"/>
            <p:cNvCxnSpPr>
              <a:cxnSpLocks noChangeShapeType="1"/>
              <a:stCxn id="190470" idx="3"/>
              <a:endCxn id="190474" idx="1"/>
            </p:cNvCxnSpPr>
            <p:nvPr/>
          </p:nvCxnSpPr>
          <p:spPr bwMode="auto">
            <a:xfrm>
              <a:off x="2544" y="1040"/>
              <a:ext cx="432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0476" name="Group 12"/>
          <p:cNvGrpSpPr>
            <a:grpSpLocks/>
          </p:cNvGrpSpPr>
          <p:nvPr/>
        </p:nvGrpSpPr>
        <p:grpSpPr bwMode="auto">
          <a:xfrm>
            <a:off x="6256338" y="3527425"/>
            <a:ext cx="2062162" cy="376238"/>
            <a:chOff x="3888" y="816"/>
            <a:chExt cx="1254" cy="237"/>
          </a:xfrm>
        </p:grpSpPr>
        <p:sp>
          <p:nvSpPr>
            <p:cNvPr id="190477" name="Text Box 13" descr="Papyrus"/>
            <p:cNvSpPr txBox="1">
              <a:spLocks noChangeArrowheads="1"/>
            </p:cNvSpPr>
            <p:nvPr/>
          </p:nvSpPr>
          <p:spPr bwMode="auto">
            <a:xfrm>
              <a:off x="4326" y="816"/>
              <a:ext cx="816" cy="23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3200" rIns="43200">
              <a:spAutoFit/>
            </a:bodyPr>
            <a:lstStyle/>
            <a:p>
              <a:pPr algn="ctr"/>
              <a:r>
                <a:rPr lang="en-US" altLang="en-US" b="1">
                  <a:solidFill>
                    <a:schemeClr val="bg1"/>
                  </a:solidFill>
                </a:rPr>
                <a:t>Bahan Ajar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  <p:cxnSp>
          <p:nvCxnSpPr>
            <p:cNvPr id="190478" name="AutoShape 14"/>
            <p:cNvCxnSpPr>
              <a:cxnSpLocks noChangeShapeType="1"/>
            </p:cNvCxnSpPr>
            <p:nvPr/>
          </p:nvCxnSpPr>
          <p:spPr bwMode="auto">
            <a:xfrm>
              <a:off x="3888" y="1008"/>
              <a:ext cx="38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0479" name="Group 15"/>
          <p:cNvGrpSpPr>
            <a:grpSpLocks/>
          </p:cNvGrpSpPr>
          <p:nvPr/>
        </p:nvGrpSpPr>
        <p:grpSpPr bwMode="auto">
          <a:xfrm>
            <a:off x="6946900" y="3900488"/>
            <a:ext cx="1465263" cy="879475"/>
            <a:chOff x="4272" y="1040"/>
            <a:chExt cx="923" cy="1191"/>
          </a:xfrm>
        </p:grpSpPr>
        <p:sp>
          <p:nvSpPr>
            <p:cNvPr id="190480" name="Text Box 16" descr="Papyrus"/>
            <p:cNvSpPr txBox="1">
              <a:spLocks noChangeArrowheads="1"/>
            </p:cNvSpPr>
            <p:nvPr/>
          </p:nvSpPr>
          <p:spPr bwMode="auto">
            <a:xfrm>
              <a:off x="4272" y="1681"/>
              <a:ext cx="885" cy="55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3200" rIns="43200">
              <a:spAutoFit/>
            </a:bodyPr>
            <a:lstStyle/>
            <a:p>
              <a:pPr algn="ctr"/>
              <a:r>
                <a:rPr lang="en-US" altLang="en-US" sz="2000" b="1">
                  <a:solidFill>
                    <a:schemeClr val="bg1"/>
                  </a:solidFill>
                </a:rPr>
                <a:t>Direktori</a:t>
              </a: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90481" name="Line 17"/>
            <p:cNvSpPr>
              <a:spLocks noChangeShapeType="1"/>
            </p:cNvSpPr>
            <p:nvPr/>
          </p:nvSpPr>
          <p:spPr bwMode="auto">
            <a:xfrm>
              <a:off x="4704" y="129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90482" name="AutoShape 18"/>
            <p:cNvCxnSpPr>
              <a:cxnSpLocks noChangeShapeType="1"/>
              <a:stCxn id="190480" idx="3"/>
              <a:endCxn id="190477" idx="3"/>
            </p:cNvCxnSpPr>
            <p:nvPr/>
          </p:nvCxnSpPr>
          <p:spPr bwMode="auto">
            <a:xfrm flipV="1">
              <a:off x="5157" y="1040"/>
              <a:ext cx="38" cy="864"/>
            </a:xfrm>
            <a:prstGeom prst="bentConnector3">
              <a:avLst>
                <a:gd name="adj1" fmla="val 789472"/>
              </a:avLst>
            </a:prstGeom>
            <a:noFill/>
            <a:ln w="57150">
              <a:solidFill>
                <a:srgbClr val="CC66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0483" name="Group 19"/>
          <p:cNvGrpSpPr>
            <a:grpSpLocks/>
          </p:cNvGrpSpPr>
          <p:nvPr/>
        </p:nvGrpSpPr>
        <p:grpSpPr bwMode="auto">
          <a:xfrm>
            <a:off x="6975475" y="4664075"/>
            <a:ext cx="1465263" cy="879475"/>
            <a:chOff x="4272" y="1040"/>
            <a:chExt cx="923" cy="1191"/>
          </a:xfrm>
        </p:grpSpPr>
        <p:sp>
          <p:nvSpPr>
            <p:cNvPr id="190484" name="Text Box 20" descr="Papyrus"/>
            <p:cNvSpPr txBox="1">
              <a:spLocks noChangeArrowheads="1"/>
            </p:cNvSpPr>
            <p:nvPr/>
          </p:nvSpPr>
          <p:spPr bwMode="auto">
            <a:xfrm>
              <a:off x="4272" y="1681"/>
              <a:ext cx="885" cy="55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3200" rIns="43200">
              <a:spAutoFit/>
            </a:bodyPr>
            <a:lstStyle/>
            <a:p>
              <a:pPr algn="ctr"/>
              <a:r>
                <a:rPr lang="en-US" altLang="en-US" sz="2000" b="1" dirty="0" err="1" smtClean="0">
                  <a:solidFill>
                    <a:schemeClr val="bg1"/>
                  </a:solidFill>
                </a:rPr>
                <a:t>Monografi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0485" name="Line 21"/>
            <p:cNvSpPr>
              <a:spLocks noChangeShapeType="1"/>
            </p:cNvSpPr>
            <p:nvPr/>
          </p:nvSpPr>
          <p:spPr bwMode="auto">
            <a:xfrm>
              <a:off x="4704" y="129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90486" name="AutoShape 22"/>
            <p:cNvCxnSpPr>
              <a:cxnSpLocks noChangeShapeType="1"/>
              <a:stCxn id="190484" idx="3"/>
            </p:cNvCxnSpPr>
            <p:nvPr/>
          </p:nvCxnSpPr>
          <p:spPr bwMode="auto">
            <a:xfrm flipV="1">
              <a:off x="5157" y="1040"/>
              <a:ext cx="38" cy="864"/>
            </a:xfrm>
            <a:prstGeom prst="bentConnector3">
              <a:avLst>
                <a:gd name="adj1" fmla="val 789472"/>
              </a:avLst>
            </a:prstGeom>
            <a:noFill/>
            <a:ln w="57150">
              <a:solidFill>
                <a:srgbClr val="CC66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90487" name="Group 23"/>
          <p:cNvGrpSpPr>
            <a:grpSpLocks/>
          </p:cNvGrpSpPr>
          <p:nvPr/>
        </p:nvGrpSpPr>
        <p:grpSpPr bwMode="auto">
          <a:xfrm>
            <a:off x="6975475" y="5456238"/>
            <a:ext cx="1465263" cy="879475"/>
            <a:chOff x="4272" y="1040"/>
            <a:chExt cx="923" cy="1191"/>
          </a:xfrm>
        </p:grpSpPr>
        <p:sp>
          <p:nvSpPr>
            <p:cNvPr id="190488" name="Text Box 24" descr="Papyrus"/>
            <p:cNvSpPr txBox="1">
              <a:spLocks noChangeArrowheads="1"/>
            </p:cNvSpPr>
            <p:nvPr/>
          </p:nvSpPr>
          <p:spPr bwMode="auto">
            <a:xfrm>
              <a:off x="4272" y="1681"/>
              <a:ext cx="885" cy="55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3200" rIns="43200">
              <a:spAutoFit/>
            </a:bodyPr>
            <a:lstStyle/>
            <a:p>
              <a:pPr algn="ctr"/>
              <a:r>
                <a:rPr lang="en-US" altLang="en-US" sz="2000" b="1">
                  <a:solidFill>
                    <a:schemeClr val="bg1"/>
                  </a:solidFill>
                </a:rPr>
                <a:t>Laporan</a:t>
              </a: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90489" name="Line 25"/>
            <p:cNvSpPr>
              <a:spLocks noChangeShapeType="1"/>
            </p:cNvSpPr>
            <p:nvPr/>
          </p:nvSpPr>
          <p:spPr bwMode="auto">
            <a:xfrm>
              <a:off x="4704" y="129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90490" name="AutoShape 26"/>
            <p:cNvCxnSpPr>
              <a:cxnSpLocks noChangeShapeType="1"/>
              <a:stCxn id="190488" idx="3"/>
            </p:cNvCxnSpPr>
            <p:nvPr/>
          </p:nvCxnSpPr>
          <p:spPr bwMode="auto">
            <a:xfrm flipV="1">
              <a:off x="5157" y="1040"/>
              <a:ext cx="38" cy="864"/>
            </a:xfrm>
            <a:prstGeom prst="bentConnector3">
              <a:avLst>
                <a:gd name="adj1" fmla="val 789472"/>
              </a:avLst>
            </a:prstGeom>
            <a:noFill/>
            <a:ln w="57150">
              <a:solidFill>
                <a:srgbClr val="CC66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90491" name="AutoShape 27"/>
          <p:cNvCxnSpPr>
            <a:cxnSpLocks noChangeShapeType="1"/>
            <a:endCxn id="190474" idx="0"/>
          </p:cNvCxnSpPr>
          <p:nvPr/>
        </p:nvCxnSpPr>
        <p:spPr bwMode="auto">
          <a:xfrm>
            <a:off x="3419475" y="2190750"/>
            <a:ext cx="2181225" cy="129222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0492" name="AutoShape 28"/>
          <p:cNvCxnSpPr>
            <a:cxnSpLocks noChangeShapeType="1"/>
            <a:endCxn id="190477" idx="0"/>
          </p:cNvCxnSpPr>
          <p:nvPr/>
        </p:nvCxnSpPr>
        <p:spPr bwMode="auto">
          <a:xfrm>
            <a:off x="5537200" y="2190750"/>
            <a:ext cx="2111375" cy="133667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0493" name="Text Box 29"/>
          <p:cNvSpPr txBox="1">
            <a:spLocks noChangeArrowheads="1"/>
          </p:cNvSpPr>
          <p:nvPr/>
        </p:nvSpPr>
        <p:spPr bwMode="auto">
          <a:xfrm>
            <a:off x="1187450" y="692150"/>
            <a:ext cx="6408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 smtClean="0">
                <a:latin typeface="Tahoma" charset="0"/>
              </a:rPr>
              <a:t>Diversifikasi</a:t>
            </a:r>
            <a:r>
              <a:rPr lang="en-US" altLang="en-US" sz="2800" dirty="0" smtClean="0">
                <a:latin typeface="Tahoma" charset="0"/>
              </a:rPr>
              <a:t> </a:t>
            </a:r>
            <a:r>
              <a:rPr lang="en-US" altLang="en-US" sz="2800" dirty="0" err="1" smtClean="0">
                <a:latin typeface="Tahoma" charset="0"/>
              </a:rPr>
              <a:t>Produk</a:t>
            </a:r>
            <a:r>
              <a:rPr lang="en-US" altLang="en-US" sz="2800" dirty="0" smtClean="0">
                <a:latin typeface="Tahoma" charset="0"/>
              </a:rPr>
              <a:t> </a:t>
            </a:r>
            <a:r>
              <a:rPr lang="en-US" altLang="en-US" sz="2800" dirty="0" err="1" smtClean="0">
                <a:latin typeface="Tahoma" charset="0"/>
              </a:rPr>
              <a:t>Penelitian</a:t>
            </a:r>
            <a:endParaRPr lang="en-US" altLang="en-US" sz="2800" dirty="0">
              <a:latin typeface="Tahoma" charset="0"/>
            </a:endParaRPr>
          </a:p>
        </p:txBody>
      </p:sp>
      <p:sp>
        <p:nvSpPr>
          <p:cNvPr id="190494" name="AutoShape 30"/>
          <p:cNvSpPr>
            <a:spLocks noChangeArrowheads="1"/>
          </p:cNvSpPr>
          <p:nvPr/>
        </p:nvSpPr>
        <p:spPr bwMode="auto">
          <a:xfrm>
            <a:off x="539750" y="4149725"/>
            <a:ext cx="1079500" cy="11509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latin typeface="Tahoma" charset="0"/>
              </a:rPr>
              <a:t>Paten</a:t>
            </a:r>
          </a:p>
        </p:txBody>
      </p:sp>
      <p:sp>
        <p:nvSpPr>
          <p:cNvPr id="190495" name="Document"/>
          <p:cNvSpPr>
            <a:spLocks noEditPoints="1" noChangeArrowheads="1"/>
          </p:cNvSpPr>
          <p:nvPr/>
        </p:nvSpPr>
        <p:spPr bwMode="auto">
          <a:xfrm>
            <a:off x="2928938" y="2306638"/>
            <a:ext cx="863600" cy="71913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/>
            <a:r>
              <a:rPr lang="en-US" altLang="en-US" sz="1400">
                <a:solidFill>
                  <a:srgbClr val="000000"/>
                </a:solidFill>
                <a:latin typeface="Tahoma" charset="0"/>
              </a:rPr>
              <a:t>Artikel Ilmiah</a:t>
            </a:r>
          </a:p>
        </p:txBody>
      </p:sp>
      <p:grpSp>
        <p:nvGrpSpPr>
          <p:cNvPr id="190496" name="Group 32"/>
          <p:cNvGrpSpPr>
            <a:grpSpLocks/>
          </p:cNvGrpSpPr>
          <p:nvPr/>
        </p:nvGrpSpPr>
        <p:grpSpPr bwMode="auto">
          <a:xfrm>
            <a:off x="5076825" y="4365625"/>
            <a:ext cx="904875" cy="950913"/>
            <a:chOff x="1632" y="1248"/>
            <a:chExt cx="2682" cy="2286"/>
          </a:xfrm>
        </p:grpSpPr>
        <p:sp>
          <p:nvSpPr>
            <p:cNvPr id="19049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0498" name="AutoShape 3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90499" name="AutoShape 3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90500" name="Rectangle 36"/>
          <p:cNvSpPr>
            <a:spLocks noChangeArrowheads="1"/>
          </p:cNvSpPr>
          <p:nvPr/>
        </p:nvSpPr>
        <p:spPr bwMode="auto">
          <a:xfrm>
            <a:off x="42863" y="3284538"/>
            <a:ext cx="8388350" cy="7207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01" name="Line 37"/>
          <p:cNvSpPr>
            <a:spLocks noChangeShapeType="1"/>
          </p:cNvSpPr>
          <p:nvPr/>
        </p:nvSpPr>
        <p:spPr bwMode="auto">
          <a:xfrm>
            <a:off x="3348038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2411413" y="4292600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ahoma" charset="0"/>
              </a:rPr>
              <a:t>Dosen Berkualitas</a:t>
            </a:r>
          </a:p>
        </p:txBody>
      </p:sp>
      <p:sp>
        <p:nvSpPr>
          <p:cNvPr id="190503" name="Rectangle 39"/>
          <p:cNvSpPr>
            <a:spLocks noChangeArrowheads="1"/>
          </p:cNvSpPr>
          <p:nvPr/>
        </p:nvSpPr>
        <p:spPr bwMode="auto">
          <a:xfrm>
            <a:off x="6659563" y="4221163"/>
            <a:ext cx="2089150" cy="23034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504" name="Line 40"/>
          <p:cNvSpPr>
            <a:spLocks noChangeShapeType="1"/>
          </p:cNvSpPr>
          <p:nvPr/>
        </p:nvSpPr>
        <p:spPr bwMode="auto">
          <a:xfrm flipH="1">
            <a:off x="5364163" y="59499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05" name="Text Box 41"/>
          <p:cNvSpPr txBox="1">
            <a:spLocks noChangeArrowheads="1"/>
          </p:cNvSpPr>
          <p:nvPr/>
        </p:nvSpPr>
        <p:spPr bwMode="auto">
          <a:xfrm>
            <a:off x="3563938" y="5780673"/>
            <a:ext cx="15128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err="1">
                <a:latin typeface="Tahoma" charset="0"/>
              </a:rPr>
              <a:t>Kualitas</a:t>
            </a:r>
            <a:r>
              <a:rPr lang="en-US" altLang="en-US" sz="1600" dirty="0">
                <a:latin typeface="Tahoma" charset="0"/>
              </a:rPr>
              <a:t> </a:t>
            </a:r>
            <a:r>
              <a:rPr lang="en-US" altLang="en-US" sz="1600" dirty="0" err="1" smtClean="0">
                <a:latin typeface="Tahoma" charset="0"/>
              </a:rPr>
              <a:t>Dosen</a:t>
            </a:r>
            <a:endParaRPr lang="en-US" altLang="en-US" sz="2000" dirty="0">
              <a:latin typeface="Tahoma" charset="0"/>
            </a:endParaRPr>
          </a:p>
        </p:txBody>
      </p:sp>
      <p:sp>
        <p:nvSpPr>
          <p:cNvPr id="190506" name="Text Box 42"/>
          <p:cNvSpPr txBox="1">
            <a:spLocks noChangeArrowheads="1"/>
          </p:cNvSpPr>
          <p:nvPr/>
        </p:nvSpPr>
        <p:spPr bwMode="auto">
          <a:xfrm>
            <a:off x="4930775" y="5591175"/>
            <a:ext cx="6492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Tahoma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40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rrowheads="1"/>
          </p:cNvSpPr>
          <p:nvPr/>
        </p:nvSpPr>
        <p:spPr bwMode="auto">
          <a:xfrm>
            <a:off x="6565900" y="1903413"/>
            <a:ext cx="1319213" cy="1254125"/>
          </a:xfrm>
          <a:prstGeom prst="star32">
            <a:avLst>
              <a:gd name="adj" fmla="val 37500"/>
            </a:avLst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07" name="Line 3"/>
          <p:cNvSpPr>
            <a:spLocks noChangeShapeType="1"/>
          </p:cNvSpPr>
          <p:nvPr/>
        </p:nvSpPr>
        <p:spPr bwMode="auto">
          <a:xfrm>
            <a:off x="2441575" y="2593975"/>
            <a:ext cx="136842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3867150" y="1885950"/>
            <a:ext cx="1858963" cy="1384300"/>
          </a:xfrm>
          <a:prstGeom prst="diamond">
            <a:avLst/>
          </a:prstGeom>
          <a:solidFill>
            <a:srgbClr val="99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202113" y="2335213"/>
            <a:ext cx="11636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1200" b="1" dirty="0" err="1">
                <a:ea typeface="Arial" charset="0"/>
                <a:cs typeface="Arial" charset="0"/>
              </a:rPr>
              <a:t>Kelayakan</a:t>
            </a:r>
            <a:r>
              <a:rPr lang="en-US" altLang="en-US" sz="800" dirty="0">
                <a:ea typeface="Arial" charset="0"/>
                <a:cs typeface="Arial" charset="0"/>
              </a:rPr>
              <a:t> </a:t>
            </a:r>
            <a:r>
              <a:rPr lang="en-US" altLang="en-US" sz="1200" b="1" dirty="0" err="1">
                <a:ea typeface="Arial" charset="0"/>
                <a:cs typeface="Arial" charset="0"/>
              </a:rPr>
              <a:t>Publikasi</a:t>
            </a:r>
            <a:endParaRPr lang="en-US" altLang="en-US" sz="1200" b="1" dirty="0">
              <a:ea typeface="Arial" charset="0"/>
              <a:cs typeface="Arial" charset="0"/>
            </a:endParaRPr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4787900" y="3325813"/>
            <a:ext cx="12700" cy="3190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5772150" y="2579688"/>
            <a:ext cx="8175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Oval 8"/>
          <p:cNvSpPr>
            <a:spLocks noChangeArrowheads="1"/>
          </p:cNvSpPr>
          <p:nvPr/>
        </p:nvSpPr>
        <p:spPr bwMode="auto">
          <a:xfrm>
            <a:off x="6661150" y="2322513"/>
            <a:ext cx="1168400" cy="6619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  <a:ea typeface="Arial" charset="0"/>
                <a:cs typeface="Arial" charset="0"/>
              </a:rPr>
              <a:t>Laporan</a:t>
            </a:r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 flipV="1">
            <a:off x="4789488" y="1398588"/>
            <a:ext cx="0" cy="431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4040188" y="246063"/>
            <a:ext cx="1520825" cy="1081087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>
            <a:off x="3276600" y="895350"/>
            <a:ext cx="609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AutoShape 12"/>
          <p:cNvSpPr>
            <a:spLocks noChangeArrowheads="1"/>
          </p:cNvSpPr>
          <p:nvPr/>
        </p:nvSpPr>
        <p:spPr bwMode="auto">
          <a:xfrm>
            <a:off x="3133725" y="2519363"/>
            <a:ext cx="114300" cy="219075"/>
          </a:xfrm>
          <a:prstGeom prst="moon">
            <a:avLst>
              <a:gd name="adj" fmla="val 0"/>
            </a:avLst>
          </a:prstGeom>
          <a:solidFill>
            <a:srgbClr val="FFFFFF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H="1">
            <a:off x="3257550" y="895350"/>
            <a:ext cx="19050" cy="1624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211638" y="1570038"/>
            <a:ext cx="792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Revisi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5795963" y="2205038"/>
            <a:ext cx="792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Tidak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4787900" y="3284538"/>
            <a:ext cx="792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/>
              <a:t>OK</a:t>
            </a:r>
          </a:p>
        </p:txBody>
      </p:sp>
      <p:sp>
        <p:nvSpPr>
          <p:cNvPr id="98321" name="Oval 17"/>
          <p:cNvSpPr>
            <a:spLocks noChangeArrowheads="1"/>
          </p:cNvSpPr>
          <p:nvPr/>
        </p:nvSpPr>
        <p:spPr bwMode="auto">
          <a:xfrm>
            <a:off x="828675" y="1685925"/>
            <a:ext cx="1439863" cy="17287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900113" y="2133600"/>
            <a:ext cx="13684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dirty="0" err="1"/>
              <a:t>Hasil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Penelitian</a:t>
            </a:r>
            <a:r>
              <a:rPr lang="en-US" altLang="en-US" sz="1600" b="1" dirty="0"/>
              <a:t>/ </a:t>
            </a:r>
            <a:r>
              <a:rPr lang="en-US" altLang="en-US" sz="1600" b="1" dirty="0" err="1"/>
              <a:t>Pengabdian</a:t>
            </a:r>
            <a:endParaRPr lang="en-US" altLang="en-US" sz="1600" b="1" dirty="0"/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4241800" y="620713"/>
            <a:ext cx="1243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Perbaikan</a:t>
            </a: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3851275" y="3716338"/>
            <a:ext cx="18002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3924300" y="3787775"/>
            <a:ext cx="180022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038600" y="3859213"/>
            <a:ext cx="18002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7" name="Rectangle 23"/>
          <p:cNvSpPr>
            <a:spLocks noChangeArrowheads="1"/>
          </p:cNvSpPr>
          <p:nvPr/>
        </p:nvSpPr>
        <p:spPr bwMode="auto">
          <a:xfrm>
            <a:off x="4140200" y="3932238"/>
            <a:ext cx="18002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4152900" y="5300663"/>
            <a:ext cx="1296988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4295775" y="5445125"/>
            <a:ext cx="1296988" cy="1008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4440238" y="5589588"/>
            <a:ext cx="1296987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1" name="Text Box 27"/>
          <p:cNvSpPr txBox="1">
            <a:spLocks noChangeArrowheads="1"/>
          </p:cNvSpPr>
          <p:nvPr/>
        </p:nvSpPr>
        <p:spPr bwMode="auto">
          <a:xfrm>
            <a:off x="4670425" y="5878513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Jurnal Nasional</a:t>
            </a:r>
          </a:p>
        </p:txBody>
      </p:sp>
      <p:sp>
        <p:nvSpPr>
          <p:cNvPr id="98332" name="Text Box 28"/>
          <p:cNvSpPr txBox="1">
            <a:spLocks noChangeArrowheads="1"/>
          </p:cNvSpPr>
          <p:nvPr/>
        </p:nvSpPr>
        <p:spPr bwMode="auto">
          <a:xfrm>
            <a:off x="4500563" y="4005263"/>
            <a:ext cx="1152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Dewan Redaksi</a:t>
            </a:r>
          </a:p>
        </p:txBody>
      </p:sp>
      <p:sp>
        <p:nvSpPr>
          <p:cNvPr id="98333" name="Line 29"/>
          <p:cNvSpPr>
            <a:spLocks noChangeShapeType="1"/>
          </p:cNvSpPr>
          <p:nvPr/>
        </p:nvSpPr>
        <p:spPr bwMode="auto">
          <a:xfrm flipH="1">
            <a:off x="3224213" y="4178300"/>
            <a:ext cx="609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5880100" y="5372100"/>
            <a:ext cx="1296988" cy="1008063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5" name="Rectangle 31"/>
          <p:cNvSpPr>
            <a:spLocks noChangeArrowheads="1"/>
          </p:cNvSpPr>
          <p:nvPr/>
        </p:nvSpPr>
        <p:spPr bwMode="auto">
          <a:xfrm>
            <a:off x="6022975" y="5516563"/>
            <a:ext cx="1296988" cy="10080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6167438" y="5661025"/>
            <a:ext cx="1296987" cy="1008063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7" name="Text Box 33"/>
          <p:cNvSpPr txBox="1">
            <a:spLocks noChangeArrowheads="1"/>
          </p:cNvSpPr>
          <p:nvPr/>
        </p:nvSpPr>
        <p:spPr bwMode="auto">
          <a:xfrm>
            <a:off x="6240463" y="5862638"/>
            <a:ext cx="1195387" cy="73025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Jurnal  Inter-Nasional</a:t>
            </a:r>
          </a:p>
        </p:txBody>
      </p:sp>
      <p:sp>
        <p:nvSpPr>
          <p:cNvPr id="98338" name="Line 34"/>
          <p:cNvSpPr>
            <a:spLocks noChangeShapeType="1"/>
          </p:cNvSpPr>
          <p:nvPr/>
        </p:nvSpPr>
        <p:spPr bwMode="auto">
          <a:xfrm>
            <a:off x="3217863" y="2736850"/>
            <a:ext cx="0" cy="14414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9" name="Line 35"/>
          <p:cNvSpPr>
            <a:spLocks noChangeShapeType="1"/>
          </p:cNvSpPr>
          <p:nvPr/>
        </p:nvSpPr>
        <p:spPr bwMode="auto">
          <a:xfrm>
            <a:off x="4859338" y="4665663"/>
            <a:ext cx="12700" cy="3190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0" name="Line 36"/>
          <p:cNvSpPr>
            <a:spLocks noChangeShapeType="1"/>
          </p:cNvSpPr>
          <p:nvPr/>
        </p:nvSpPr>
        <p:spPr bwMode="auto">
          <a:xfrm flipV="1">
            <a:off x="2895600" y="4983163"/>
            <a:ext cx="3505200" cy="460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1" name="Line 37"/>
          <p:cNvSpPr>
            <a:spLocks noChangeShapeType="1"/>
          </p:cNvSpPr>
          <p:nvPr/>
        </p:nvSpPr>
        <p:spPr bwMode="auto">
          <a:xfrm>
            <a:off x="2908300" y="5014913"/>
            <a:ext cx="12700" cy="3190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2" name="Line 38"/>
          <p:cNvSpPr>
            <a:spLocks noChangeShapeType="1"/>
          </p:cNvSpPr>
          <p:nvPr/>
        </p:nvSpPr>
        <p:spPr bwMode="auto">
          <a:xfrm>
            <a:off x="6400800" y="4978400"/>
            <a:ext cx="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3" name="Rectangle 39"/>
          <p:cNvSpPr>
            <a:spLocks noChangeArrowheads="1"/>
          </p:cNvSpPr>
          <p:nvPr/>
        </p:nvSpPr>
        <p:spPr bwMode="auto">
          <a:xfrm>
            <a:off x="4305300" y="5453063"/>
            <a:ext cx="1296988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448175" y="5597525"/>
            <a:ext cx="1296988" cy="1008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45" name="Rectangle 41"/>
          <p:cNvSpPr>
            <a:spLocks noChangeArrowheads="1"/>
          </p:cNvSpPr>
          <p:nvPr/>
        </p:nvSpPr>
        <p:spPr bwMode="auto">
          <a:xfrm>
            <a:off x="4592638" y="5741988"/>
            <a:ext cx="1296987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46" name="Text Box 42"/>
          <p:cNvSpPr txBox="1">
            <a:spLocks noChangeArrowheads="1"/>
          </p:cNvSpPr>
          <p:nvPr/>
        </p:nvSpPr>
        <p:spPr bwMode="auto">
          <a:xfrm>
            <a:off x="4822825" y="6030913"/>
            <a:ext cx="96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 err="1"/>
              <a:t>Jurnal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Nasional</a:t>
            </a:r>
            <a:endParaRPr lang="en-US" altLang="en-US" sz="1400" b="1" dirty="0"/>
          </a:p>
        </p:txBody>
      </p:sp>
      <p:sp>
        <p:nvSpPr>
          <p:cNvPr id="98347" name="Rectangle 43"/>
          <p:cNvSpPr>
            <a:spLocks noChangeArrowheads="1"/>
          </p:cNvSpPr>
          <p:nvPr/>
        </p:nvSpPr>
        <p:spPr bwMode="auto">
          <a:xfrm>
            <a:off x="2133600" y="5294313"/>
            <a:ext cx="12969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48" name="Rectangle 44"/>
          <p:cNvSpPr>
            <a:spLocks noChangeArrowheads="1"/>
          </p:cNvSpPr>
          <p:nvPr/>
        </p:nvSpPr>
        <p:spPr bwMode="auto">
          <a:xfrm>
            <a:off x="2276475" y="5438775"/>
            <a:ext cx="1296988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2420938" y="5583238"/>
            <a:ext cx="1296987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2651125" y="5872163"/>
            <a:ext cx="965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FFFF00"/>
                </a:solidFill>
              </a:rPr>
              <a:t>Jurnal Nasional</a:t>
            </a:r>
          </a:p>
        </p:txBody>
      </p:sp>
      <p:sp>
        <p:nvSpPr>
          <p:cNvPr id="98351" name="Rectangle 47"/>
          <p:cNvSpPr>
            <a:spLocks noChangeArrowheads="1"/>
          </p:cNvSpPr>
          <p:nvPr/>
        </p:nvSpPr>
        <p:spPr bwMode="auto">
          <a:xfrm>
            <a:off x="2286000" y="5446713"/>
            <a:ext cx="12969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2" name="Rectangle 48"/>
          <p:cNvSpPr>
            <a:spLocks noChangeArrowheads="1"/>
          </p:cNvSpPr>
          <p:nvPr/>
        </p:nvSpPr>
        <p:spPr bwMode="auto">
          <a:xfrm>
            <a:off x="2428875" y="5591175"/>
            <a:ext cx="1296988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3" name="Rectangle 49"/>
          <p:cNvSpPr>
            <a:spLocks noChangeArrowheads="1"/>
          </p:cNvSpPr>
          <p:nvPr/>
        </p:nvSpPr>
        <p:spPr bwMode="auto">
          <a:xfrm>
            <a:off x="2573338" y="5735638"/>
            <a:ext cx="1296987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4" name="Text Box 50"/>
          <p:cNvSpPr txBox="1">
            <a:spLocks noChangeArrowheads="1"/>
          </p:cNvSpPr>
          <p:nvPr/>
        </p:nvSpPr>
        <p:spPr bwMode="auto">
          <a:xfrm>
            <a:off x="2843213" y="5995988"/>
            <a:ext cx="9652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 err="1"/>
              <a:t>Jurnal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Lokal</a:t>
            </a:r>
            <a:endParaRPr lang="en-US" altLang="en-US" sz="1400" b="1" dirty="0"/>
          </a:p>
        </p:txBody>
      </p:sp>
      <p:sp>
        <p:nvSpPr>
          <p:cNvPr id="98355" name="Line 51"/>
          <p:cNvSpPr>
            <a:spLocks noChangeShapeType="1"/>
          </p:cNvSpPr>
          <p:nvPr/>
        </p:nvSpPr>
        <p:spPr bwMode="auto">
          <a:xfrm>
            <a:off x="4878388" y="4965700"/>
            <a:ext cx="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82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44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711576"/>
              </p:ext>
            </p:extLst>
          </p:nvPr>
        </p:nvGraphicFramePr>
        <p:xfrm>
          <a:off x="506511" y="1306807"/>
          <a:ext cx="8153400" cy="501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satMod val="150000"/>
                  </a:schemeClr>
                </a:solidFill>
              </a:rPr>
              <a:t>JURNAL TERINDEKS SCOPUS DI INDONESIA</a:t>
            </a:r>
            <a:endParaRPr lang="en-US" sz="3200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" name="Picture 4" descr="Screen Shot 2014-11-25 at 4.44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378" y="990600"/>
            <a:ext cx="7079337" cy="5483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200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44708" y="533400"/>
            <a:ext cx="8040688" cy="762000"/>
          </a:xfrm>
        </p:spPr>
        <p:txBody>
          <a:bodyPr>
            <a:normAutofit fontScale="90000"/>
          </a:bodyPr>
          <a:lstStyle/>
          <a:p>
            <a:r>
              <a:rPr lang="en-US" altLang="en-US" sz="3600" b="1">
                <a:ea typeface="ＭＳ Ｐゴシック" charset="-128"/>
              </a:rPr>
              <a:t/>
            </a:r>
            <a:br>
              <a:rPr lang="en-US" altLang="en-US" sz="3600" b="1">
                <a:ea typeface="ＭＳ Ｐゴシック" charset="-128"/>
              </a:rPr>
            </a:br>
            <a:r>
              <a:rPr lang="en-US" altLang="en-US" sz="3600" b="1" dirty="0" err="1">
                <a:ea typeface="ＭＳ Ｐゴシック" charset="-128"/>
              </a:rPr>
              <a:t>Pengindeks</a:t>
            </a:r>
            <a:r>
              <a:rPr lang="en-US" altLang="en-US" sz="3600" b="1" dirty="0">
                <a:ea typeface="ＭＳ Ｐゴシック" charset="-128"/>
              </a:rPr>
              <a:t> yang </a:t>
            </a:r>
            <a:r>
              <a:rPr lang="en-US" altLang="en-US" sz="3600" b="1" dirty="0" err="1">
                <a:ea typeface="ＭＳ Ｐゴシック" charset="-128"/>
              </a:rPr>
              <a:t>direkomendasi</a:t>
            </a:r>
            <a:r>
              <a:rPr lang="en-US" altLang="en-US" sz="3600" b="1" dirty="0">
                <a:ea typeface="ＭＳ Ｐゴシック" charset="-128"/>
              </a:rPr>
              <a:t> DIKTI</a:t>
            </a:r>
          </a:p>
        </p:txBody>
      </p:sp>
      <p:pic>
        <p:nvPicPr>
          <p:cNvPr id="22530" name="Content Placeholder 3" descr="chartsin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3" b="-16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39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40688" cy="8588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Ketentuan Ditlitabmas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05800" cy="44656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ts val="1728"/>
              </a:spcBef>
              <a:buFont typeface="Arial" charset="0"/>
              <a:buAutoNum type="arabicPeriod"/>
            </a:pPr>
            <a:r>
              <a:rPr lang="en-US" altLang="en-US" sz="2200" dirty="0" err="1">
                <a:ea typeface="ＭＳ Ｐゴシック" charset="-128"/>
              </a:rPr>
              <a:t>Kinerja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Penelitian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Perguruan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Tinggi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akan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ditentukan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oleh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tingginya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luaran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penelitian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antara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lain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jumlah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artikel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jurnal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ilmiah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dan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HKI </a:t>
            </a:r>
            <a:r>
              <a:rPr lang="en-US" altLang="en-US" sz="2200" dirty="0">
                <a:ea typeface="ＭＳ Ｐゴシック" charset="-128"/>
              </a:rPr>
              <a:t>(</a:t>
            </a:r>
            <a:r>
              <a:rPr lang="en-US" altLang="en-US" sz="2200" dirty="0" err="1">
                <a:ea typeface="ＭＳ Ｐゴシック" charset="-128"/>
              </a:rPr>
              <a:t>Pemeringkatan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akan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dilakukan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secara</a:t>
            </a:r>
            <a:r>
              <a:rPr lang="en-US" altLang="en-US" sz="2200" dirty="0">
                <a:ea typeface="ＭＳ Ｐゴシック" charset="-128"/>
              </a:rPr>
              <a:t> online </a:t>
            </a:r>
            <a:r>
              <a:rPr lang="en-US" altLang="en-US" sz="2200" dirty="0" err="1">
                <a:ea typeface="ＭＳ Ｐゴシック" charset="-128"/>
              </a:rPr>
              <a:t>oleh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Ditlitabmas</a:t>
            </a:r>
            <a:r>
              <a:rPr lang="en-US" altLang="en-US" sz="2200" dirty="0">
                <a:ea typeface="ＭＳ Ｐゴシック" charset="-128"/>
              </a:rPr>
              <a:t>, UGM </a:t>
            </a:r>
            <a:r>
              <a:rPr lang="en-US" altLang="en-US" sz="2200" dirty="0" err="1">
                <a:ea typeface="ＭＳ Ｐゴシック" charset="-128"/>
              </a:rPr>
              <a:t>sebagai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kelompok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Universitas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Mandiri</a:t>
            </a:r>
            <a:r>
              <a:rPr lang="en-US" altLang="en-US" sz="2200" dirty="0">
                <a:ea typeface="ＭＳ Ｐゴシック" charset="-128"/>
              </a:rPr>
              <a:t>)</a:t>
            </a:r>
          </a:p>
          <a:p>
            <a:pPr marL="457200" indent="-457200">
              <a:lnSpc>
                <a:spcPct val="80000"/>
              </a:lnSpc>
              <a:spcBef>
                <a:spcPts val="1728"/>
              </a:spcBef>
              <a:buFont typeface="Arial" charset="0"/>
              <a:buAutoNum type="arabicPeriod"/>
            </a:pPr>
            <a:r>
              <a:rPr lang="en-US" altLang="en-US" sz="2200" dirty="0" err="1">
                <a:ea typeface="ＭＳ Ｐゴシック" charset="-128"/>
              </a:rPr>
              <a:t>Setiap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dosen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boleh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mengusulkan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maksimal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dua</a:t>
            </a:r>
            <a:r>
              <a:rPr lang="en-US" altLang="en-US" sz="2200" dirty="0">
                <a:ea typeface="ＭＳ Ｐゴシック" charset="-128"/>
              </a:rPr>
              <a:t> proposal </a:t>
            </a:r>
            <a:r>
              <a:rPr lang="en-US" altLang="en-US" sz="2200" dirty="0" err="1">
                <a:ea typeface="ＭＳ Ｐゴシック" charset="-128"/>
              </a:rPr>
              <a:t>penelitian</a:t>
            </a:r>
            <a:r>
              <a:rPr lang="en-US" altLang="en-US" sz="2200" dirty="0">
                <a:ea typeface="ＭＳ Ｐゴシック" charset="-128"/>
              </a:rPr>
              <a:t> (</a:t>
            </a:r>
            <a:r>
              <a:rPr lang="en-US" altLang="en-US" sz="2200" dirty="0" err="1">
                <a:ea typeface="ＭＳ Ｐゴシック" charset="-128"/>
              </a:rPr>
              <a:t>satu</a:t>
            </a:r>
            <a:r>
              <a:rPr lang="en-US" altLang="en-US" sz="2200" dirty="0">
                <a:ea typeface="ＭＳ Ｐゴシック" charset="-128"/>
              </a:rPr>
              <a:t> proposal </a:t>
            </a:r>
            <a:r>
              <a:rPr lang="en-US" altLang="en-US" sz="2200" dirty="0" err="1">
                <a:ea typeface="ＭＳ Ｐゴシック" charset="-128"/>
              </a:rPr>
              <a:t>sebagai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ketua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dan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satu</a:t>
            </a:r>
            <a:r>
              <a:rPr lang="en-US" altLang="en-US" sz="2200" dirty="0">
                <a:ea typeface="ＭＳ Ｐゴシック" charset="-128"/>
              </a:rPr>
              <a:t> proposal </a:t>
            </a:r>
            <a:r>
              <a:rPr lang="en-US" altLang="en-US" sz="2200" dirty="0" err="1">
                <a:ea typeface="ＭＳ Ｐゴシック" charset="-128"/>
              </a:rPr>
              <a:t>sebagai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anggota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atau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dua</a:t>
            </a:r>
            <a:r>
              <a:rPr lang="en-US" altLang="en-US" sz="2200" dirty="0">
                <a:ea typeface="ＭＳ Ｐゴシック" charset="-128"/>
              </a:rPr>
              <a:t> proposal </a:t>
            </a:r>
            <a:r>
              <a:rPr lang="en-US" altLang="en-US" sz="2200" dirty="0" err="1">
                <a:ea typeface="ＭＳ Ｐゴシック" charset="-128"/>
              </a:rPr>
              <a:t>sebagai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anggota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pada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skema</a:t>
            </a:r>
            <a:r>
              <a:rPr lang="en-US" altLang="en-US" sz="2200" dirty="0">
                <a:ea typeface="ＭＳ Ｐゴシック" charset="-128"/>
              </a:rPr>
              <a:t> yang </a:t>
            </a:r>
            <a:r>
              <a:rPr lang="en-US" altLang="en-US" sz="2200" dirty="0" err="1">
                <a:ea typeface="ＭＳ Ｐゴシック" charset="-128"/>
              </a:rPr>
              <a:t>berbeda</a:t>
            </a:r>
            <a:r>
              <a:rPr lang="en-US" altLang="en-US" sz="2200" dirty="0">
                <a:ea typeface="ＭＳ Ｐゴシック" charset="-128"/>
              </a:rPr>
              <a:t>) </a:t>
            </a:r>
            <a:r>
              <a:rPr lang="en-US" altLang="en-US" sz="2200" dirty="0" err="1">
                <a:ea typeface="ＭＳ Ｐゴシック" charset="-128"/>
              </a:rPr>
              <a:t>dan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dua</a:t>
            </a:r>
            <a:r>
              <a:rPr lang="en-US" altLang="en-US" sz="2200" dirty="0">
                <a:ea typeface="ＭＳ Ｐゴシック" charset="-128"/>
              </a:rPr>
              <a:t> proposal </a:t>
            </a:r>
            <a:r>
              <a:rPr lang="en-US" altLang="en-US" sz="2200" dirty="0" err="1">
                <a:ea typeface="ＭＳ Ｐゴシック" charset="-128"/>
              </a:rPr>
              <a:t>pengabdian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kepada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masyarakat</a:t>
            </a:r>
            <a:r>
              <a:rPr lang="en-US" altLang="en-US" sz="2200" dirty="0">
                <a:ea typeface="ＭＳ Ｐゴシック" charset="-128"/>
              </a:rPr>
              <a:t> (</a:t>
            </a:r>
            <a:r>
              <a:rPr lang="en-US" altLang="en-US" sz="2200" dirty="0" err="1">
                <a:ea typeface="ＭＳ Ｐゴシック" charset="-128"/>
              </a:rPr>
              <a:t>satu</a:t>
            </a:r>
            <a:r>
              <a:rPr lang="en-US" altLang="en-US" sz="2200" dirty="0">
                <a:ea typeface="ＭＳ Ｐゴシック" charset="-128"/>
              </a:rPr>
              <a:t> proposal </a:t>
            </a:r>
            <a:r>
              <a:rPr lang="en-US" altLang="en-US" sz="2200" dirty="0" err="1">
                <a:ea typeface="ＭＳ Ｐゴシック" charset="-128"/>
              </a:rPr>
              <a:t>sebagai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ketua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dan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satu</a:t>
            </a:r>
            <a:r>
              <a:rPr lang="en-US" altLang="en-US" sz="2200" dirty="0">
                <a:ea typeface="ＭＳ Ｐゴシック" charset="-128"/>
              </a:rPr>
              <a:t> proposal </a:t>
            </a:r>
            <a:r>
              <a:rPr lang="en-US" altLang="en-US" sz="2200" dirty="0" err="1">
                <a:ea typeface="ＭＳ Ｐゴシック" charset="-128"/>
              </a:rPr>
              <a:t>sebagai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anggota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atau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dua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proposal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sebagai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anggota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pada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skema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yang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berbeda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).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Khusus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bagi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dosen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yang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mempunyai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H index Scopus &gt; 2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dapat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mengajukan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usulan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penelitian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sebanyak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dua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judul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sebagai</a:t>
            </a:r>
            <a:r>
              <a:rPr lang="en-US" altLang="en-US" sz="22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ea typeface="ＭＳ Ｐゴシック" charset="-128"/>
              </a:rPr>
              <a:t>ketua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dan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dua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judul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sebagai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err="1">
                <a:ea typeface="ＭＳ Ｐゴシック" charset="-128"/>
              </a:rPr>
              <a:t>anggota</a:t>
            </a:r>
            <a:r>
              <a:rPr lang="en-US" altLang="en-US" sz="2200" dirty="0">
                <a:ea typeface="ＭＳ Ｐゴシック" charset="-128"/>
              </a:rPr>
              <a:t> (</a:t>
            </a:r>
            <a:r>
              <a:rPr lang="en-US" altLang="en-US" sz="2200" u="sng" dirty="0" err="1">
                <a:ea typeface="ＭＳ Ｐゴシック" charset="-128"/>
              </a:rPr>
              <a:t>Panduan</a:t>
            </a:r>
            <a:r>
              <a:rPr lang="en-US" altLang="en-US" sz="2200" u="sng" dirty="0">
                <a:ea typeface="ＭＳ Ｐゴシック" charset="-128"/>
              </a:rPr>
              <a:t> </a:t>
            </a:r>
            <a:r>
              <a:rPr lang="en-US" altLang="en-US" sz="2200" u="sng" dirty="0" err="1">
                <a:ea typeface="ＭＳ Ｐゴシック" charset="-128"/>
              </a:rPr>
              <a:t>Pengusulan</a:t>
            </a:r>
            <a:r>
              <a:rPr lang="en-US" altLang="en-US" sz="2200" u="sng" dirty="0">
                <a:ea typeface="ＭＳ Ｐゴシック" charset="-128"/>
              </a:rPr>
              <a:t> </a:t>
            </a:r>
            <a:r>
              <a:rPr lang="en-US" altLang="en-US" sz="2200" u="sng" dirty="0" err="1">
                <a:ea typeface="ＭＳ Ｐゴシック" charset="-128"/>
              </a:rPr>
              <a:t>P</a:t>
            </a:r>
            <a:r>
              <a:rPr lang="en-US" altLang="en-US" sz="2200" u="sng" dirty="0" err="1" smtClean="0">
                <a:ea typeface="ＭＳ Ｐゴシック" charset="-128"/>
              </a:rPr>
              <a:t>enelitian</a:t>
            </a:r>
            <a:r>
              <a:rPr lang="en-US" altLang="en-US" sz="2200" u="sng" dirty="0" smtClean="0">
                <a:ea typeface="ＭＳ Ｐゴシック" charset="-128"/>
              </a:rPr>
              <a:t> </a:t>
            </a:r>
            <a:r>
              <a:rPr lang="en-US" altLang="en-US" sz="2200" u="sng" dirty="0" err="1">
                <a:ea typeface="ＭＳ Ｐゴシック" charset="-128"/>
              </a:rPr>
              <a:t>dan</a:t>
            </a:r>
            <a:r>
              <a:rPr lang="en-US" altLang="en-US" sz="2200" u="sng" dirty="0">
                <a:ea typeface="ＭＳ Ｐゴシック" charset="-128"/>
              </a:rPr>
              <a:t> </a:t>
            </a:r>
            <a:r>
              <a:rPr lang="en-US" altLang="en-US" sz="2200" u="sng" dirty="0" err="1">
                <a:ea typeface="ＭＳ Ｐゴシック" charset="-128"/>
              </a:rPr>
              <a:t>Abdimas</a:t>
            </a:r>
            <a:r>
              <a:rPr lang="en-US" altLang="en-US" sz="2200" u="sng" dirty="0">
                <a:ea typeface="ＭＳ Ｐゴシック" charset="-128"/>
              </a:rPr>
              <a:t> 2015/2016</a:t>
            </a:r>
            <a:r>
              <a:rPr lang="en-US" altLang="en-US" sz="2200" dirty="0">
                <a:ea typeface="ＭＳ Ｐゴシック" charset="-128"/>
              </a:rPr>
              <a:t>).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endParaRPr lang="en-US" altLang="en-US" sz="2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295400"/>
          <a:ext cx="8839200" cy="2453006"/>
        </p:xfrm>
        <a:graphic>
          <a:graphicData uri="http://schemas.openxmlformats.org/drawingml/2006/table">
            <a:tbl>
              <a:tblPr/>
              <a:tblGrid>
                <a:gridCol w="587375"/>
                <a:gridCol w="3362325"/>
                <a:gridCol w="774700"/>
                <a:gridCol w="685800"/>
                <a:gridCol w="685800"/>
                <a:gridCol w="685800"/>
                <a:gridCol w="838200"/>
                <a:gridCol w="1219200"/>
              </a:tblGrid>
              <a:tr h="3762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charset="0"/>
                        </a:rPr>
                        <a:t>Indikator Program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charset="0"/>
                        </a:rPr>
                        <a:t>Target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charset="0"/>
                        </a:rPr>
                        <a:t>Keterangan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54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2015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2016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2017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2018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2019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J</a:t>
                      </a: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umlah HKI yang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d</a:t>
                      </a: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idaftarkan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1.580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1.735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1.910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2.100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2.305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Kumulatif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Jumlah publikasi  i</a:t>
                      </a: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nte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rnasional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5.008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6.229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7.769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9.689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12.089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Nominal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Jumlah prototipe</a:t>
                      </a:r>
                      <a:r>
                        <a:rPr kumimoji="0" lang="id-ID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R &amp; 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sym typeface="Wingdings" charset="2"/>
                        </a:rPr>
                        <a:t>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TRL s.d 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530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632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783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930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1.081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Nominal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Jumlah prototipe laik industri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sym typeface="Wingdings" charset="2"/>
                        </a:rPr>
                        <a:t>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TRL 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Nominal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80975" y="762000"/>
            <a:ext cx="5229225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Penguatan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Riset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Pengembangan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4724400"/>
          <a:ext cx="8574088" cy="1314451"/>
        </p:xfrm>
        <a:graphic>
          <a:graphicData uri="http://schemas.openxmlformats.org/drawingml/2006/table">
            <a:tbl>
              <a:tblPr/>
              <a:tblGrid>
                <a:gridCol w="544513"/>
                <a:gridCol w="3494087"/>
                <a:gridCol w="579438"/>
                <a:gridCol w="661987"/>
                <a:gridCol w="685800"/>
                <a:gridCol w="762000"/>
                <a:gridCol w="685800"/>
                <a:gridCol w="1160463"/>
              </a:tblGrid>
              <a:tr h="3762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Indikator Program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Target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Keterangan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354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2015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Jumlah produk inovasi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  <a:sym typeface="Wingdings" charset="2"/>
                        </a:rPr>
                        <a:t></a:t>
                      </a: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 Produk hasil litbang yang telah diproduksi</a:t>
                      </a: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Nominal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400" y="4114800"/>
            <a:ext cx="3505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Penguatan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Inovasi</a:t>
            </a:r>
            <a:endParaRPr lang="en-US" sz="16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" y="0"/>
            <a:ext cx="9140825" cy="4762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>
              <a:tabLst>
                <a:tab pos="347663" algn="l"/>
                <a:tab pos="465138" algn="l"/>
                <a:tab pos="692150" algn="l"/>
              </a:tabLst>
              <a:defRPr/>
            </a:pPr>
            <a:r>
              <a:rPr lang="en-US" sz="2500" b="1" dirty="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TARGET PROGRAM KEMENRISTEK DAN DIKTI (4)</a:t>
            </a:r>
          </a:p>
        </p:txBody>
      </p:sp>
      <p:sp>
        <p:nvSpPr>
          <p:cNvPr id="2468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CA21FD8A-1053-3D48-8F6A-E9CB064E21B9}" type="slidenum">
              <a:rPr lang="id-ID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id-ID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04813" y="333375"/>
            <a:ext cx="8488362" cy="990600"/>
          </a:xfrm>
        </p:spPr>
        <p:txBody>
          <a:bodyPr>
            <a:normAutofit fontScale="90000"/>
          </a:bodyPr>
          <a:lstStyle/>
          <a:p>
            <a:r>
              <a:rPr lang="en-US" altLang="en-US" sz="3200" b="1">
                <a:ea typeface="ＭＳ Ｐゴシック" charset="-128"/>
              </a:rPr>
              <a:t>HUBUNGAN ANTAR UNIT DALAM MENGHASILKAN PUBLIKASI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51520" y="1676481"/>
          <a:ext cx="8640959" cy="478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82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51631" y="217357"/>
            <a:ext cx="8516938" cy="609600"/>
          </a:xfrm>
        </p:spPr>
        <p:txBody>
          <a:bodyPr/>
          <a:lstStyle/>
          <a:p>
            <a:r>
              <a:rPr lang="en-US" altLang="en-US" sz="3200" smtClean="0">
                <a:ea typeface="ＭＳ Ｐゴシック" charset="-128"/>
              </a:rPr>
              <a:t>BERAGAM INSENTIF</a:t>
            </a:r>
            <a:endParaRPr lang="en-US" altLang="en-US" sz="3200"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093745"/>
              </p:ext>
            </p:extLst>
          </p:nvPr>
        </p:nvGraphicFramePr>
        <p:xfrm>
          <a:off x="533400" y="838200"/>
          <a:ext cx="8153400" cy="484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3276600"/>
                <a:gridCol w="2514600"/>
              </a:tblGrid>
              <a:tr h="4563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PROGRAM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PIMPINAN</a:t>
                      </a:r>
                      <a:r>
                        <a:rPr lang="en-US" sz="1800" baseline="0" dirty="0" smtClean="0"/>
                        <a:t> UNIVERSITAS</a:t>
                      </a:r>
                      <a:endParaRPr lang="en-US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UNIT</a:t>
                      </a:r>
                      <a:endParaRPr lang="en-US" sz="1800" dirty="0"/>
                    </a:p>
                  </a:txBody>
                  <a:tcPr marT="45695" marB="45695"/>
                </a:tc>
              </a:tr>
              <a:tr h="31087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Artikel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Jurnal</a:t>
                      </a:r>
                      <a:endParaRPr lang="en-US" sz="1800" dirty="0" smtClean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Bantuan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Penulisan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Karya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Ilmiah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Jurnal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Internasional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err="1" smtClean="0">
                          <a:latin typeface="+mn-lt"/>
                        </a:rPr>
                        <a:t>Insentif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Penyusunan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Artikel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Jurnal</a:t>
                      </a:r>
                      <a:r>
                        <a:rPr lang="en-US" sz="1800" dirty="0" smtClean="0">
                          <a:latin typeface="+mn-lt"/>
                        </a:rPr>
                        <a:t> yang </a:t>
                      </a:r>
                      <a:r>
                        <a:rPr lang="en-US" sz="1800" dirty="0" err="1" smtClean="0">
                          <a:latin typeface="+mn-lt"/>
                        </a:rPr>
                        <a:t>Berasal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dari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Tugas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Akhir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Mahasiswa</a:t>
                      </a:r>
                      <a:endParaRPr lang="en-US" sz="1800" dirty="0" smtClean="0"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0" dirty="0" err="1" smtClean="0">
                          <a:latin typeface="+mn-lt"/>
                        </a:rPr>
                        <a:t>Insentif</a:t>
                      </a:r>
                      <a:r>
                        <a:rPr lang="en-US" sz="1800" b="0" baseline="0" dirty="0" smtClean="0">
                          <a:latin typeface="+mn-lt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+mn-lt"/>
                        </a:rPr>
                        <a:t>artikel</a:t>
                      </a:r>
                      <a:r>
                        <a:rPr lang="en-US" sz="1800" b="0" baseline="0" dirty="0" smtClean="0">
                          <a:latin typeface="+mn-lt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+mn-lt"/>
                        </a:rPr>
                        <a:t>jurnal</a:t>
                      </a:r>
                      <a:r>
                        <a:rPr lang="en-US" sz="1800" b="0" baseline="0" dirty="0" smtClean="0">
                          <a:latin typeface="+mn-lt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+mn-lt"/>
                        </a:rPr>
                        <a:t>internasional</a:t>
                      </a:r>
                      <a:r>
                        <a:rPr lang="en-US" sz="1800" b="0" baseline="0" dirty="0" smtClean="0">
                          <a:latin typeface="+mn-lt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+mn-lt"/>
                        </a:rPr>
                        <a:t>telah</a:t>
                      </a:r>
                      <a:r>
                        <a:rPr lang="en-US" sz="1800" b="0" baseline="0" dirty="0" smtClean="0">
                          <a:latin typeface="+mn-lt"/>
                        </a:rPr>
                        <a:t> </a:t>
                      </a:r>
                      <a:r>
                        <a:rPr lang="en-US" sz="1800" b="0" baseline="0" dirty="0" err="1" smtClean="0">
                          <a:latin typeface="+mn-lt"/>
                        </a:rPr>
                        <a:t>terbit</a:t>
                      </a:r>
                      <a:endParaRPr lang="en-US" sz="1800" b="0" baseline="0" dirty="0" smtClean="0"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Workshop </a:t>
                      </a:r>
                      <a:r>
                        <a:rPr lang="en-US" sz="1800" dirty="0" err="1" smtClean="0">
                          <a:latin typeface="+mn-lt"/>
                        </a:rPr>
                        <a:t>Penulisan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Artikel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Ilmiah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untuk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Jurnal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Internasional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Insentif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artikel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ilmiah</a:t>
                      </a:r>
                      <a:r>
                        <a:rPr lang="en-US" sz="1800" baseline="0" dirty="0" smtClean="0"/>
                        <a:t> di </a:t>
                      </a:r>
                      <a:r>
                        <a:rPr lang="en-US" sz="1800" baseline="0" dirty="0" err="1" smtClean="0"/>
                        <a:t>jurnal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terakreditasi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nasional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atau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tidak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terakreditasi</a:t>
                      </a:r>
                      <a:endParaRPr lang="en-US" sz="1800" dirty="0"/>
                    </a:p>
                  </a:txBody>
                  <a:tcPr marT="45695" marB="45695"/>
                </a:tc>
              </a:tr>
              <a:tr h="639999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+mn-lt"/>
                        </a:rPr>
                        <a:t>Buku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Karya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Dosen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+mn-lt"/>
                        </a:rPr>
                        <a:t>Insentif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Karya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Tulis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Ilmiah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dalam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Bentuk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Buku</a:t>
                      </a:r>
                      <a:r>
                        <a:rPr lang="en-US" sz="1800" dirty="0" smtClean="0">
                          <a:latin typeface="+mn-lt"/>
                        </a:rPr>
                        <a:t> (</a:t>
                      </a:r>
                      <a:r>
                        <a:rPr lang="en-US" sz="1800" dirty="0" err="1" smtClean="0">
                          <a:latin typeface="+mn-lt"/>
                        </a:rPr>
                        <a:t>dari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Dosen</a:t>
                      </a:r>
                      <a:r>
                        <a:rPr lang="en-US" sz="1800" baseline="0" dirty="0" smtClean="0">
                          <a:latin typeface="+mn-lt"/>
                        </a:rPr>
                        <a:t>)</a:t>
                      </a:r>
                      <a:endParaRPr lang="en-US" sz="1800" dirty="0" smtClean="0">
                        <a:latin typeface="+mn-lt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+mn-lt"/>
                        </a:rPr>
                        <a:t>Insentif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Karya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tulis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Ilmiah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dari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latin typeface="+mn-lt"/>
                        </a:rPr>
                        <a:t>mahasiswa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695" marB="45695"/>
                </a:tc>
              </a:tr>
              <a:tr h="639999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+mn-lt"/>
                        </a:rPr>
                        <a:t>Pengelolaan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Jurnal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/>
                        </a:rPr>
                        <a:t>Penguatan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/>
                        </a:rPr>
                        <a:t>Pengelolaan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/>
                        </a:rPr>
                        <a:t>Jurnal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/>
                        </a:rPr>
                        <a:t>Terindeks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/>
                        </a:rPr>
                        <a:t>Internasional</a:t>
                      </a:r>
                      <a:endParaRPr lang="en-US" sz="18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Honor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bagi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pengelola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jurnal</a:t>
                      </a:r>
                      <a:r>
                        <a:rPr lang="en-US" sz="1800" baseline="0" dirty="0" smtClean="0">
                          <a:latin typeface="+mn-lt"/>
                        </a:rPr>
                        <a:t> (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sesuai</a:t>
                      </a:r>
                      <a:r>
                        <a:rPr lang="en-US" sz="1800" baseline="0" dirty="0" smtClean="0">
                          <a:latin typeface="+mn-lt"/>
                        </a:rPr>
                        <a:t> SBU)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695" marB="456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3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Topik</a:t>
            </a:r>
            <a:r>
              <a:rPr lang="en-US" b="1" dirty="0" smtClean="0"/>
              <a:t> </a:t>
            </a:r>
            <a:r>
              <a:rPr lang="en-US" b="1" dirty="0" err="1" smtClean="0"/>
              <a:t>Bahasan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968"/>
              </a:spcBef>
              <a:buFont typeface="+mj-lt"/>
              <a:buAutoNum type="arabicPeriod"/>
            </a:pP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: </a:t>
            </a:r>
            <a:r>
              <a:rPr lang="en-US" dirty="0" err="1" smtClean="0"/>
              <a:t>mengajar</a:t>
            </a:r>
            <a:r>
              <a:rPr lang="en-US" dirty="0" smtClean="0"/>
              <a:t>, </a:t>
            </a:r>
            <a:r>
              <a:rPr lang="en-US" dirty="0" err="1" smtClean="0"/>
              <a:t>meneliti</a:t>
            </a:r>
            <a:r>
              <a:rPr lang="en-US" dirty="0" smtClean="0"/>
              <a:t>, </a:t>
            </a:r>
            <a:r>
              <a:rPr lang="en-US" dirty="0" err="1" smtClean="0"/>
              <a:t>menulis</a:t>
            </a:r>
            <a:r>
              <a:rPr lang="en-US" dirty="0" smtClean="0"/>
              <a:t>, </a:t>
            </a:r>
            <a:r>
              <a:rPr lang="en-US" dirty="0" err="1" smtClean="0"/>
              <a:t>mengabdi</a:t>
            </a:r>
            <a:r>
              <a:rPr lang="en-US" dirty="0" smtClean="0"/>
              <a:t>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marL="514350" indent="-514350">
              <a:spcBef>
                <a:spcPts val="1968"/>
              </a:spcBef>
              <a:buFont typeface="+mj-lt"/>
              <a:buAutoNum type="arabicPeriod"/>
            </a:pPr>
            <a:r>
              <a:rPr lang="en-US" dirty="0" err="1" smtClean="0"/>
              <a:t>Tridharma</a:t>
            </a:r>
            <a:r>
              <a:rPr lang="en-US" dirty="0" smtClean="0"/>
              <a:t> PT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spcBef>
                <a:spcPts val="1968"/>
              </a:spcBef>
              <a:buFont typeface="+mj-lt"/>
              <a:buAutoNum type="arabicPeriod"/>
            </a:pPr>
            <a:r>
              <a:rPr lang="en-US" dirty="0" smtClean="0"/>
              <a:t>Dari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r>
              <a:rPr lang="en-US" dirty="0" smtClean="0"/>
              <a:t>: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, </a:t>
            </a:r>
            <a:r>
              <a:rPr lang="en-US" i="1" dirty="0" smtClean="0"/>
              <a:t>policy paper</a:t>
            </a:r>
            <a:r>
              <a:rPr lang="en-US" dirty="0" smtClean="0"/>
              <a:t>, </a:t>
            </a:r>
            <a:r>
              <a:rPr lang="en-US" dirty="0" err="1" smtClean="0"/>
              <a:t>monografi</a:t>
            </a:r>
            <a:r>
              <a:rPr lang="en-US" dirty="0" smtClean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71538"/>
            <a:ext cx="8407400" cy="5876925"/>
          </a:xfrm>
        </p:spPr>
        <p:txBody>
          <a:bodyPr>
            <a:normAutofit fontScale="77500" lnSpcReduction="20000"/>
          </a:bodyPr>
          <a:lstStyle/>
          <a:p>
            <a:pPr marL="363538" indent="-363538">
              <a:buFont typeface="Arial" charset="0"/>
              <a:buAutoNum type="arabicPeriod"/>
              <a:defRPr/>
            </a:pPr>
            <a:r>
              <a:rPr lang="en-US" sz="3400" b="1" spc="100" dirty="0"/>
              <a:t>UGM</a:t>
            </a:r>
            <a:r>
              <a:rPr lang="en-US" sz="3400" b="1" dirty="0"/>
              <a:t> Annual Scientific meeting</a:t>
            </a:r>
            <a:r>
              <a:rPr lang="en-US" dirty="0"/>
              <a:t>, </a:t>
            </a:r>
          </a:p>
          <a:p>
            <a:pPr marL="617220" lvl="1" indent="-342900">
              <a:defRPr/>
            </a:pP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kluster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2015 (International Conference on Sciences and Technology (ICST),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dirintis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kluster</a:t>
            </a:r>
            <a:r>
              <a:rPr lang="en-US" dirty="0" smtClean="0"/>
              <a:t> </a:t>
            </a:r>
            <a:r>
              <a:rPr lang="en-US" dirty="0" err="1" smtClean="0"/>
              <a:t>sosial-humaniora</a:t>
            </a:r>
            <a:endParaRPr lang="en-US" dirty="0" smtClean="0"/>
          </a:p>
          <a:p>
            <a:pPr marL="617220" lvl="1" indent="-342900">
              <a:defRPr/>
            </a:pPr>
            <a:r>
              <a:rPr lang="en-US" dirty="0" err="1" smtClean="0"/>
              <a:t>Tahun</a:t>
            </a:r>
            <a:r>
              <a:rPr lang="en-US" dirty="0" smtClean="0"/>
              <a:t> 2016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/>
              <a:t> UGM Annual Scientific </a:t>
            </a:r>
            <a:r>
              <a:rPr lang="en-US" dirty="0" smtClean="0"/>
              <a:t>meeting </a:t>
            </a:r>
            <a:r>
              <a:rPr lang="en-US" dirty="0" err="1" smtClean="0"/>
              <a:t>untuk</a:t>
            </a:r>
            <a:r>
              <a:rPr lang="en-US" dirty="0" smtClean="0"/>
              <a:t> 4 </a:t>
            </a:r>
            <a:r>
              <a:rPr lang="en-US" dirty="0" err="1" smtClean="0"/>
              <a:t>kluster</a:t>
            </a:r>
            <a:endParaRPr lang="en-US" dirty="0"/>
          </a:p>
          <a:p>
            <a:pPr marL="605790" lvl="1">
              <a:defRPr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diwajibkan</a:t>
            </a:r>
            <a:r>
              <a:rPr lang="en-US" dirty="0" smtClean="0"/>
              <a:t> </a:t>
            </a:r>
            <a:r>
              <a:rPr lang="en-US" dirty="0" err="1" smtClean="0"/>
              <a:t>ikut</a:t>
            </a:r>
            <a:r>
              <a:rPr lang="en-US" dirty="0" smtClean="0"/>
              <a:t>, BPP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translater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insentif</a:t>
            </a:r>
            <a:r>
              <a:rPr lang="en-US" dirty="0" smtClean="0"/>
              <a:t> </a:t>
            </a:r>
          </a:p>
          <a:p>
            <a:pPr marL="605790" lvl="1">
              <a:defRPr/>
            </a:pPr>
            <a:r>
              <a:rPr lang="en-US" dirty="0" err="1" smtClean="0"/>
              <a:t>Mahasiswa</a:t>
            </a:r>
            <a:r>
              <a:rPr lang="en-US" dirty="0" smtClean="0"/>
              <a:t> S1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seminar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605790" lvl="1">
              <a:defRPr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/</a:t>
            </a:r>
            <a:r>
              <a:rPr lang="en-US" dirty="0" err="1" smtClean="0"/>
              <a:t>jabatan</a:t>
            </a:r>
            <a:endParaRPr lang="en-US" dirty="0" smtClean="0"/>
          </a:p>
          <a:p>
            <a:pPr marL="363538" indent="-363538">
              <a:buFont typeface="Arial" charset="0"/>
              <a:buAutoNum type="arabicPeriod"/>
              <a:defRPr/>
            </a:pPr>
            <a:r>
              <a:rPr lang="en-US" b="1" dirty="0" smtClean="0">
                <a:solidFill>
                  <a:srgbClr val="FF6600"/>
                </a:solidFill>
              </a:rPr>
              <a:t>Scopus </a:t>
            </a:r>
            <a:r>
              <a:rPr lang="en-US" b="1" dirty="0">
                <a:solidFill>
                  <a:srgbClr val="FF6600"/>
                </a:solidFill>
              </a:rPr>
              <a:t>Help </a:t>
            </a:r>
            <a:r>
              <a:rPr lang="en-US" b="1" dirty="0" smtClean="0">
                <a:solidFill>
                  <a:srgbClr val="FF6600"/>
                </a:solidFill>
              </a:rPr>
              <a:t>desk </a:t>
            </a:r>
            <a:r>
              <a:rPr lang="en-US" b="1" dirty="0" err="1" smtClean="0">
                <a:solidFill>
                  <a:srgbClr val="FF6600"/>
                </a:solidFill>
              </a:rPr>
              <a:t>dengan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tugas</a:t>
            </a:r>
            <a:r>
              <a:rPr lang="en-US" b="1" dirty="0" smtClean="0">
                <a:solidFill>
                  <a:srgbClr val="FF6600"/>
                </a:solidFill>
              </a:rPr>
              <a:t>:</a:t>
            </a:r>
          </a:p>
          <a:p>
            <a:pPr marL="617220" lvl="1" indent="-342900">
              <a:defRPr/>
            </a:pPr>
            <a:r>
              <a:rPr lang="en-US" dirty="0" err="1">
                <a:solidFill>
                  <a:srgbClr val="FF6600"/>
                </a:solidFill>
              </a:rPr>
              <a:t>M</a:t>
            </a:r>
            <a:r>
              <a:rPr lang="en-US" dirty="0" err="1" smtClean="0">
                <a:solidFill>
                  <a:srgbClr val="FF6600"/>
                </a:solidFill>
              </a:rPr>
              <a:t>embantu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pelaksana</a:t>
            </a:r>
            <a:r>
              <a:rPr lang="en-US" dirty="0">
                <a:solidFill>
                  <a:srgbClr val="FF6600"/>
                </a:solidFill>
              </a:rPr>
              <a:t>/</a:t>
            </a:r>
            <a:r>
              <a:rPr lang="en-US" dirty="0" err="1">
                <a:solidFill>
                  <a:srgbClr val="FF6600"/>
                </a:solidFill>
              </a:rPr>
              <a:t>panitia</a:t>
            </a:r>
            <a:r>
              <a:rPr lang="en-US" dirty="0">
                <a:solidFill>
                  <a:srgbClr val="FF6600"/>
                </a:solidFill>
              </a:rPr>
              <a:t> seminar </a:t>
            </a:r>
            <a:r>
              <a:rPr lang="en-US" dirty="0" smtClean="0">
                <a:solidFill>
                  <a:srgbClr val="FF6600"/>
                </a:solidFill>
              </a:rPr>
              <a:t>agar proceeding seminar </a:t>
            </a:r>
            <a:r>
              <a:rPr lang="en-US" dirty="0" err="1" smtClean="0">
                <a:solidFill>
                  <a:srgbClr val="FF6600"/>
                </a:solidFill>
              </a:rPr>
              <a:t>internasional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terindeks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scopus</a:t>
            </a:r>
            <a:endParaRPr lang="en-US" dirty="0" smtClean="0">
              <a:solidFill>
                <a:srgbClr val="FF6600"/>
              </a:solidFill>
            </a:endParaRPr>
          </a:p>
          <a:p>
            <a:pPr marL="617220" lvl="1" indent="-342900">
              <a:defRPr/>
            </a:pPr>
            <a:r>
              <a:rPr lang="en-US" dirty="0" err="1">
                <a:solidFill>
                  <a:srgbClr val="FF6600"/>
                </a:solidFill>
              </a:rPr>
              <a:t>M</a:t>
            </a:r>
            <a:r>
              <a:rPr lang="en-US" dirty="0" err="1" smtClean="0">
                <a:solidFill>
                  <a:srgbClr val="FF6600"/>
                </a:solidFill>
              </a:rPr>
              <a:t>embantu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pengelola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jurnal</a:t>
            </a:r>
            <a:r>
              <a:rPr lang="en-US" dirty="0" smtClean="0">
                <a:solidFill>
                  <a:srgbClr val="FF6600"/>
                </a:solidFill>
              </a:rPr>
              <a:t> agar </a:t>
            </a:r>
            <a:r>
              <a:rPr lang="en-US" dirty="0" err="1" smtClean="0">
                <a:solidFill>
                  <a:srgbClr val="FF6600"/>
                </a:solidFill>
              </a:rPr>
              <a:t>jurnal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terindeks</a:t>
            </a:r>
            <a:r>
              <a:rPr lang="en-US" dirty="0" smtClean="0">
                <a:solidFill>
                  <a:srgbClr val="FF6600"/>
                </a:solidFill>
              </a:rPr>
              <a:t> Scopus</a:t>
            </a:r>
            <a:endParaRPr lang="en-US" dirty="0">
              <a:solidFill>
                <a:srgbClr val="FF66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rgbClr val="FF6600"/>
                </a:solidFill>
              </a:rPr>
              <a:t>Pembentukan</a:t>
            </a:r>
            <a:r>
              <a:rPr lang="en-US" b="1" dirty="0" smtClean="0">
                <a:solidFill>
                  <a:srgbClr val="FF6600"/>
                </a:solidFill>
              </a:rPr>
              <a:t> Unit </a:t>
            </a:r>
            <a:r>
              <a:rPr lang="en-US" b="1" dirty="0" err="1" smtClean="0">
                <a:solidFill>
                  <a:srgbClr val="FF6600"/>
                </a:solidFill>
              </a:rPr>
              <a:t>Traslator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</a:p>
          <a:p>
            <a:pPr lvl="1">
              <a:defRPr/>
            </a:pP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dirty="0" err="1" smtClean="0">
                <a:solidFill>
                  <a:srgbClr val="FF6600"/>
                </a:solidFill>
              </a:rPr>
              <a:t>erdiri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dari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dosen</a:t>
            </a:r>
            <a:r>
              <a:rPr lang="en-US" dirty="0" smtClean="0">
                <a:solidFill>
                  <a:srgbClr val="FF6600"/>
                </a:solidFill>
              </a:rPr>
              <a:t> FIB </a:t>
            </a:r>
            <a:r>
              <a:rPr lang="en-US" dirty="0" err="1" smtClean="0">
                <a:solidFill>
                  <a:srgbClr val="FF6600"/>
                </a:solidFill>
              </a:rPr>
              <a:t>dan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kluster</a:t>
            </a:r>
            <a:endParaRPr lang="en-US" dirty="0" smtClean="0">
              <a:solidFill>
                <a:srgbClr val="FF6600"/>
              </a:solidFill>
            </a:endParaRPr>
          </a:p>
          <a:p>
            <a:pPr lvl="1">
              <a:defRPr/>
            </a:pPr>
            <a:r>
              <a:rPr lang="en-US" dirty="0" err="1" smtClean="0">
                <a:solidFill>
                  <a:srgbClr val="FF6600"/>
                </a:solidFill>
              </a:rPr>
              <a:t>Kemungkinan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mendapatkan</a:t>
            </a:r>
            <a:r>
              <a:rPr lang="en-US" dirty="0" smtClean="0">
                <a:solidFill>
                  <a:srgbClr val="FF6600"/>
                </a:solidFill>
              </a:rPr>
              <a:t> native speaker </a:t>
            </a:r>
            <a:r>
              <a:rPr lang="en-US" dirty="0" err="1" smtClean="0">
                <a:solidFill>
                  <a:srgbClr val="FF6600"/>
                </a:solidFill>
              </a:rPr>
              <a:t>atas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kerjasama</a:t>
            </a:r>
            <a:r>
              <a:rPr lang="en-US" dirty="0" smtClean="0">
                <a:solidFill>
                  <a:srgbClr val="FF6600"/>
                </a:solidFill>
              </a:rPr>
              <a:t> UGM</a:t>
            </a:r>
            <a:endParaRPr lang="en-US" dirty="0">
              <a:solidFill>
                <a:srgbClr val="FF6600"/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</a:rPr>
              <a:t>PROGRAM AKSELERASI PENERBITAN ARTIKEL </a:t>
            </a:r>
            <a:r>
              <a:rPr lang="en-US" sz="2800" b="1" dirty="0" smtClean="0">
                <a:solidFill>
                  <a:srgbClr val="0000FF"/>
                </a:solidFill>
              </a:rPr>
              <a:t>JURNAL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4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50813" y="609600"/>
            <a:ext cx="8231188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err="1" smtClean="0">
                <a:ea typeface="ＭＳ Ｐゴシック" charset="-128"/>
              </a:rPr>
              <a:t>Masalah</a:t>
            </a:r>
            <a:r>
              <a:rPr lang="en-US" altLang="en-US" sz="3600" b="1" dirty="0" smtClean="0">
                <a:ea typeface="ＭＳ Ｐゴシック" charset="-128"/>
              </a:rPr>
              <a:t> </a:t>
            </a:r>
            <a:r>
              <a:rPr lang="en-US" altLang="en-US" sz="3600" b="1" dirty="0" err="1" smtClean="0">
                <a:ea typeface="ＭＳ Ｐゴシック" charset="-128"/>
              </a:rPr>
              <a:t>Umum</a:t>
            </a:r>
            <a:r>
              <a:rPr lang="en-US" altLang="en-US" sz="3600" b="1" dirty="0" smtClean="0">
                <a:ea typeface="ＭＳ Ｐゴシック" charset="-128"/>
              </a:rPr>
              <a:t> </a:t>
            </a:r>
            <a:r>
              <a:rPr lang="en-US" altLang="en-US" sz="3600" b="1" dirty="0" err="1" smtClean="0">
                <a:ea typeface="ＭＳ Ｐゴシック" charset="-128"/>
              </a:rPr>
              <a:t>Analisis</a:t>
            </a:r>
            <a:r>
              <a:rPr lang="en-US" altLang="en-US" sz="3600" b="1" dirty="0" smtClean="0">
                <a:ea typeface="ＭＳ Ｐゴシック" charset="-128"/>
              </a:rPr>
              <a:t> </a:t>
            </a:r>
            <a:r>
              <a:rPr lang="en-US" altLang="en-US" sz="3600" b="1" dirty="0" err="1" smtClean="0">
                <a:ea typeface="ＭＳ Ｐゴシック" charset="-128"/>
              </a:rPr>
              <a:t>dalam</a:t>
            </a:r>
            <a:r>
              <a:rPr lang="en-US" altLang="en-US" sz="3600" b="1" dirty="0" smtClean="0">
                <a:ea typeface="ＭＳ Ｐゴシック" charset="-128"/>
              </a:rPr>
              <a:t> </a:t>
            </a:r>
            <a:r>
              <a:rPr lang="en-US" altLang="en-US" sz="3600" b="1" dirty="0" err="1" smtClean="0">
                <a:ea typeface="ＭＳ Ｐゴシック" charset="-128"/>
              </a:rPr>
              <a:t>Karya</a:t>
            </a:r>
            <a:r>
              <a:rPr lang="en-US" altLang="en-US" sz="3600" b="1" dirty="0" smtClean="0">
                <a:ea typeface="ＭＳ Ｐゴシック" charset="-128"/>
              </a:rPr>
              <a:t> </a:t>
            </a:r>
            <a:r>
              <a:rPr lang="en-US" altLang="en-US" sz="3600" b="1" dirty="0" err="1" smtClean="0">
                <a:ea typeface="ＭＳ Ｐゴシック" charset="-128"/>
              </a:rPr>
              <a:t>Ilmiah</a:t>
            </a:r>
            <a:r>
              <a:rPr lang="en-US" altLang="en-US" sz="2800" dirty="0" smtClean="0">
                <a:ea typeface="ＭＳ Ｐゴシック" charset="-128"/>
              </a:rPr>
              <a:t/>
            </a:r>
            <a:br>
              <a:rPr lang="en-US" altLang="en-US" sz="2800" dirty="0" smtClean="0">
                <a:ea typeface="ＭＳ Ｐゴシック" charset="-128"/>
              </a:rPr>
            </a:b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71601"/>
            <a:ext cx="8424862" cy="4794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marL="514350" indent="-514350" eaLnBrk="1" hangingPunct="1">
              <a:spcBef>
                <a:spcPts val="1272"/>
              </a:spcBef>
              <a:buFont typeface="Century Gothic" charset="0"/>
              <a:buAutoNum type="arabicPeriod"/>
            </a:pPr>
            <a:r>
              <a:rPr lang="en-GB" altLang="en-US" sz="2800" dirty="0" err="1" smtClean="0">
                <a:ea typeface="ＭＳ Ｐゴシック" charset="-128"/>
              </a:rPr>
              <a:t>Arus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informasi</a:t>
            </a:r>
            <a:r>
              <a:rPr lang="en-GB" altLang="en-US" sz="2800" dirty="0" smtClean="0">
                <a:ea typeface="ＭＳ Ｐゴシック" charset="-128"/>
              </a:rPr>
              <a:t> / </a:t>
            </a:r>
            <a:r>
              <a:rPr lang="en-GB" altLang="en-US" sz="2800" dirty="0" err="1" smtClean="0">
                <a:ea typeface="ＭＳ Ｐゴシック" charset="-128"/>
              </a:rPr>
              <a:t>hasil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riset</a:t>
            </a:r>
            <a:r>
              <a:rPr lang="en-GB" altLang="en-US" sz="2800" dirty="0" smtClean="0">
                <a:ea typeface="ＭＳ Ｐゴシック" charset="-128"/>
              </a:rPr>
              <a:t> yang </a:t>
            </a:r>
            <a:r>
              <a:rPr lang="en-GB" altLang="en-US" sz="2800" dirty="0" err="1" smtClean="0">
                <a:ea typeface="ＭＳ Ｐゴシック" charset="-128"/>
              </a:rPr>
              <a:t>sangat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deras</a:t>
            </a:r>
            <a:r>
              <a:rPr lang="en-GB" altLang="en-US" sz="2800" dirty="0" smtClean="0">
                <a:ea typeface="ＭＳ Ｐゴシック" charset="-128"/>
              </a:rPr>
              <a:t>. </a:t>
            </a:r>
            <a:r>
              <a:rPr lang="en-GB" altLang="en-US" sz="2800" dirty="0" err="1" smtClean="0">
                <a:ea typeface="ＭＳ Ｐゴシック" charset="-128"/>
              </a:rPr>
              <a:t>Penulis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dan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peneliti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perlu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fokus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pada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isu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yg</a:t>
            </a:r>
            <a:r>
              <a:rPr lang="en-GB" altLang="en-US" sz="2800" dirty="0" smtClean="0">
                <a:ea typeface="ＭＳ Ｐゴシック" charset="-128"/>
              </a:rPr>
              <a:t> paling </a:t>
            </a:r>
            <a:r>
              <a:rPr lang="en-GB" altLang="en-US" sz="2800" dirty="0" err="1" smtClean="0">
                <a:ea typeface="ＭＳ Ｐゴシック" charset="-128"/>
              </a:rPr>
              <a:t>penting</a:t>
            </a:r>
            <a:r>
              <a:rPr lang="en-GB" altLang="en-US" sz="2800" dirty="0" smtClean="0">
                <a:ea typeface="ＭＳ Ｐゴシック" charset="-128"/>
              </a:rPr>
              <a:t>. </a:t>
            </a:r>
          </a:p>
          <a:p>
            <a:pPr marL="514350" indent="-514350" eaLnBrk="1" hangingPunct="1">
              <a:spcBef>
                <a:spcPts val="1272"/>
              </a:spcBef>
              <a:buFont typeface="Century Gothic" charset="0"/>
              <a:buAutoNum type="arabicPeriod"/>
            </a:pPr>
            <a:r>
              <a:rPr lang="en-GB" altLang="en-US" sz="2800" dirty="0" err="1" smtClean="0">
                <a:ea typeface="ＭＳ Ｐゴシック" charset="-128"/>
              </a:rPr>
              <a:t>Kualitas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tergantung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kepada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kemampuan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menghasilkan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tulisan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yg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runtut</a:t>
            </a:r>
            <a:r>
              <a:rPr lang="en-GB" altLang="en-US" sz="2800" dirty="0" smtClean="0">
                <a:ea typeface="ＭＳ Ｐゴシック" charset="-128"/>
              </a:rPr>
              <a:t> (</a:t>
            </a:r>
            <a:r>
              <a:rPr lang="en-GB" altLang="en-US" sz="2800" i="1" dirty="0" smtClean="0">
                <a:ea typeface="ＭＳ Ｐゴシック" charset="-128"/>
              </a:rPr>
              <a:t>coherence</a:t>
            </a:r>
            <a:r>
              <a:rPr lang="en-GB" altLang="en-US" sz="2800" dirty="0" smtClean="0">
                <a:ea typeface="ＭＳ Ｐゴシック" charset="-128"/>
              </a:rPr>
              <a:t>): “</a:t>
            </a:r>
            <a:r>
              <a:rPr lang="en-GB" altLang="en-US" sz="2800" i="1" dirty="0">
                <a:ea typeface="ＭＳ Ｐゴシック" charset="-128"/>
              </a:rPr>
              <a:t>separate the wheat from the chaff</a:t>
            </a:r>
            <a:r>
              <a:rPr lang="en-GB" altLang="en-US" sz="2800" dirty="0">
                <a:ea typeface="ＭＳ Ｐゴシック" charset="-128"/>
              </a:rPr>
              <a:t>”</a:t>
            </a:r>
          </a:p>
          <a:p>
            <a:pPr marL="514350" indent="-514350" eaLnBrk="1" hangingPunct="1">
              <a:spcBef>
                <a:spcPts val="1272"/>
              </a:spcBef>
              <a:buFont typeface="Century Gothic" charset="0"/>
              <a:buAutoNum type="arabicPeriod"/>
            </a:pPr>
            <a:r>
              <a:rPr lang="en-GB" altLang="en-US" sz="2800" dirty="0" err="1" smtClean="0">
                <a:ea typeface="ＭＳ Ｐゴシック" charset="-128"/>
              </a:rPr>
              <a:t>Masalah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kejar</a:t>
            </a:r>
            <a:r>
              <a:rPr lang="en-GB" altLang="en-US" sz="2800" dirty="0" smtClean="0">
                <a:ea typeface="ＭＳ Ｐゴシック" charset="-128"/>
              </a:rPr>
              <a:t> target </a:t>
            </a:r>
            <a:r>
              <a:rPr lang="en-GB" altLang="en-US" sz="2800" dirty="0" err="1" smtClean="0">
                <a:ea typeface="ＭＳ Ｐゴシック" charset="-128"/>
              </a:rPr>
              <a:t>publikasi</a:t>
            </a:r>
            <a:r>
              <a:rPr lang="en-GB" altLang="en-US" sz="2800" dirty="0" smtClean="0">
                <a:ea typeface="ＭＳ Ｐゴシック" charset="-128"/>
              </a:rPr>
              <a:t>. </a:t>
            </a:r>
            <a:endParaRPr lang="en-GB" altLang="en-US" sz="2800" dirty="0">
              <a:ea typeface="ＭＳ Ｐゴシック" charset="-128"/>
            </a:endParaRPr>
          </a:p>
          <a:p>
            <a:pPr marL="514350" indent="-514350" eaLnBrk="1" hangingPunct="1">
              <a:spcBef>
                <a:spcPts val="1272"/>
              </a:spcBef>
              <a:buFont typeface="Century Gothic" charset="0"/>
              <a:buAutoNum type="arabicPeriod"/>
            </a:pPr>
            <a:r>
              <a:rPr lang="en-GB" altLang="en-US" sz="2800" dirty="0" err="1" smtClean="0">
                <a:ea typeface="ＭＳ Ｐゴシック" charset="-128"/>
              </a:rPr>
              <a:t>Perlu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menyeimbangkan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argumentasi</a:t>
            </a:r>
            <a:r>
              <a:rPr lang="en-GB" altLang="en-US" sz="2800" dirty="0" smtClean="0">
                <a:ea typeface="ＭＳ Ｐゴシック" charset="-128"/>
              </a:rPr>
              <a:t> pro </a:t>
            </a:r>
            <a:r>
              <a:rPr lang="en-GB" altLang="en-US" sz="2800" dirty="0" err="1" smtClean="0">
                <a:ea typeface="ＭＳ Ｐゴシック" charset="-128"/>
              </a:rPr>
              <a:t>dan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kontra</a:t>
            </a:r>
            <a:r>
              <a:rPr lang="en-GB" altLang="en-US" sz="2800" dirty="0" smtClean="0">
                <a:ea typeface="ＭＳ Ｐゴシック" charset="-128"/>
              </a:rPr>
              <a:t>: “</a:t>
            </a:r>
            <a:r>
              <a:rPr lang="en-GB" altLang="en-US" sz="2800" i="1" dirty="0" smtClean="0">
                <a:ea typeface="ＭＳ Ｐゴシック" charset="-128"/>
              </a:rPr>
              <a:t>balancing the evidence</a:t>
            </a:r>
            <a:r>
              <a:rPr lang="en-GB" altLang="en-US" sz="2800" dirty="0" smtClean="0">
                <a:ea typeface="ＭＳ Ｐゴシック" charset="-128"/>
              </a:rPr>
              <a:t>”.</a:t>
            </a:r>
            <a:endParaRPr lang="en-GB" altLang="en-US" sz="2800" dirty="0">
              <a:ea typeface="ＭＳ Ｐゴシック" charset="-128"/>
            </a:endParaRPr>
          </a:p>
          <a:p>
            <a:pPr marL="514350" indent="-514350" eaLnBrk="1" hangingPunct="1">
              <a:spcBef>
                <a:spcPts val="1272"/>
              </a:spcBef>
              <a:buFont typeface="Century Gothic" charset="0"/>
              <a:buAutoNum type="arabicPeriod"/>
            </a:pPr>
            <a:r>
              <a:rPr lang="en-GB" altLang="en-US" sz="2800" dirty="0" err="1" smtClean="0">
                <a:ea typeface="ＭＳ Ｐゴシック" charset="-128"/>
              </a:rPr>
              <a:t>Keterbatasan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studi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tunggal</a:t>
            </a:r>
            <a:r>
              <a:rPr lang="en-GB" altLang="en-US" sz="2800" dirty="0" smtClean="0">
                <a:ea typeface="ＭＳ Ｐゴシック" charset="-128"/>
              </a:rPr>
              <a:t>: </a:t>
            </a:r>
            <a:r>
              <a:rPr lang="en-GB" altLang="en-US" sz="2800" dirty="0" err="1" smtClean="0">
                <a:ea typeface="ＭＳ Ｐゴシック" charset="-128"/>
              </a:rPr>
              <a:t>keterbatasan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dana</a:t>
            </a:r>
            <a:r>
              <a:rPr lang="en-GB" altLang="en-US" sz="2800" dirty="0" smtClean="0">
                <a:ea typeface="ＭＳ Ｐゴシック" charset="-128"/>
              </a:rPr>
              <a:t>, </a:t>
            </a:r>
            <a:r>
              <a:rPr lang="en-GB" altLang="en-US" sz="2800" dirty="0" err="1" smtClean="0">
                <a:ea typeface="ＭＳ Ｐゴシック" charset="-128"/>
              </a:rPr>
              <a:t>pembatasan</a:t>
            </a:r>
            <a:r>
              <a:rPr lang="en-GB" altLang="en-US" sz="2800" dirty="0" smtClean="0">
                <a:ea typeface="ＭＳ Ｐゴシック" charset="-128"/>
              </a:rPr>
              <a:t> </a:t>
            </a:r>
            <a:r>
              <a:rPr lang="en-GB" altLang="en-US" sz="2800" dirty="0" err="1" smtClean="0">
                <a:ea typeface="ＭＳ Ｐゴシック" charset="-128"/>
              </a:rPr>
              <a:t>kreativitas</a:t>
            </a:r>
            <a:r>
              <a:rPr lang="en-GB" altLang="en-US" sz="2800" dirty="0" smtClean="0">
                <a:ea typeface="ＭＳ Ｐゴシック" charset="-128"/>
              </a:rPr>
              <a:t>. </a:t>
            </a:r>
            <a:endParaRPr lang="en-GB" altLang="en-US" sz="2800" dirty="0">
              <a:ea typeface="ＭＳ Ｐゴシック" charset="-128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30000"/>
              </a:spcBef>
            </a:pPr>
            <a:endParaRPr lang="en-GB" altLang="en-US" dirty="0">
              <a:ea typeface="ＭＳ Ｐゴシック" charset="-128"/>
            </a:endParaRPr>
          </a:p>
          <a:p>
            <a:pPr marL="514350" indent="-514350"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9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0"/>
            <a:ext cx="5165402" cy="66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08" y="4724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Maringe</a:t>
            </a:r>
            <a:r>
              <a:rPr lang="en-US" dirty="0" smtClean="0"/>
              <a:t> &amp; </a:t>
            </a:r>
            <a:r>
              <a:rPr lang="en-US" dirty="0" err="1" smtClean="0"/>
              <a:t>Fosket</a:t>
            </a:r>
            <a:r>
              <a:rPr lang="en-US" dirty="0" smtClean="0"/>
              <a:t> (2010:315)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Kesiapan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Persaingan</a:t>
            </a:r>
            <a:r>
              <a:rPr lang="en-US" dirty="0" smtClean="0"/>
              <a:t> Global</a:t>
            </a:r>
            <a:br>
              <a:rPr lang="en-US" dirty="0" smtClean="0"/>
            </a:br>
            <a:r>
              <a:rPr lang="en-US" dirty="0" smtClean="0"/>
              <a:t>(Foster, 2000:3)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799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1920"/>
              </a:spcBef>
              <a:buFont typeface="+mj-lt"/>
              <a:buAutoNum type="arabicPeriod"/>
            </a:pP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.</a:t>
            </a:r>
          </a:p>
          <a:p>
            <a:pPr marL="514350" indent="-514350">
              <a:spcBef>
                <a:spcPts val="1920"/>
              </a:spcBef>
              <a:buFont typeface="+mj-lt"/>
              <a:buAutoNum type="arabicPeriod"/>
            </a:pPr>
            <a:r>
              <a:rPr lang="en-US" dirty="0" err="1" smtClean="0"/>
              <a:t>Tinjau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larangan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LN.</a:t>
            </a:r>
          </a:p>
          <a:p>
            <a:pPr marL="514350" indent="-514350">
              <a:spcBef>
                <a:spcPts val="1920"/>
              </a:spcBef>
              <a:buFont typeface="+mj-lt"/>
              <a:buAutoNum type="arabicPeriod"/>
            </a:pPr>
            <a:r>
              <a:rPr lang="en-US" dirty="0" err="1" smtClean="0"/>
              <a:t>Tinjau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pembatasan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daring </a:t>
            </a:r>
            <a:r>
              <a:rPr lang="en-US" dirty="0" err="1" smtClean="0"/>
              <a:t>dari</a:t>
            </a:r>
            <a:r>
              <a:rPr lang="en-US" dirty="0" smtClean="0"/>
              <a:t> LN.</a:t>
            </a:r>
          </a:p>
          <a:p>
            <a:pPr marL="514350" indent="-514350">
              <a:spcBef>
                <a:spcPts val="1920"/>
              </a:spcBef>
              <a:buFont typeface="+mj-lt"/>
              <a:buAutoNum type="arabicPeriod"/>
            </a:pPr>
            <a:r>
              <a:rPr lang="en-US" dirty="0" err="1" smtClean="0"/>
              <a:t>Perbaiki</a:t>
            </a:r>
            <a:r>
              <a:rPr lang="en-US" dirty="0" smtClean="0"/>
              <a:t> </a:t>
            </a:r>
            <a:r>
              <a:rPr lang="en-US" dirty="0" err="1" smtClean="0"/>
              <a:t>keterlambatan</a:t>
            </a:r>
            <a:r>
              <a:rPr lang="en-US" dirty="0" smtClean="0"/>
              <a:t> </a:t>
            </a:r>
            <a:r>
              <a:rPr lang="en-US" dirty="0" err="1" smtClean="0"/>
              <a:t>ijin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PT </a:t>
            </a:r>
            <a:r>
              <a:rPr lang="en-US" dirty="0" err="1" smtClean="0"/>
              <a:t>luar-negeri</a:t>
            </a:r>
            <a:r>
              <a:rPr lang="en-US" dirty="0" smtClean="0"/>
              <a:t>.</a:t>
            </a:r>
          </a:p>
          <a:p>
            <a:pPr marL="514350" indent="-514350">
              <a:spcBef>
                <a:spcPts val="1920"/>
              </a:spcBef>
              <a:buFont typeface="+mj-lt"/>
              <a:buAutoNum type="arabicPeriod"/>
            </a:pPr>
            <a:r>
              <a:rPr lang="en-US" dirty="0" err="1" smtClean="0"/>
              <a:t>Fasilitasi</a:t>
            </a:r>
            <a:r>
              <a:rPr lang="en-US" dirty="0" smtClean="0"/>
              <a:t> </a:t>
            </a:r>
            <a:r>
              <a:rPr lang="en-US" dirty="0" err="1" smtClean="0"/>
              <a:t>kunjungan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&amp; </a:t>
            </a:r>
            <a:r>
              <a:rPr lang="en-US" dirty="0" err="1" smtClean="0"/>
              <a:t>mhs</a:t>
            </a:r>
            <a:r>
              <a:rPr lang="en-US" dirty="0" smtClean="0"/>
              <a:t> (staff &amp; student mobility) </a:t>
            </a:r>
            <a:r>
              <a:rPr lang="en-US" dirty="0" err="1" smtClean="0"/>
              <a:t>antar-negara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3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4600" y="3225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THANK YOU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SEMUA YANG PATEN ADA DISINI\logo ugm BAKUI\akarjulang_biru_transp (1) -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2375126" cy="3268133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>
            <a:off x="6172200" y="1701800"/>
            <a:ext cx="0" cy="365760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14600"/>
            <a:ext cx="8156575" cy="7445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 smtClean="0"/>
              <a:t>Scientific Manuscript vs. </a:t>
            </a:r>
            <a:r>
              <a:rPr lang="en-GB" sz="3200" b="1" dirty="0" err="1" smtClean="0"/>
              <a:t>Budaya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Lisan</a:t>
            </a:r>
            <a:endParaRPr lang="en-US" sz="3200" dirty="0"/>
          </a:p>
        </p:txBody>
      </p:sp>
      <p:pic>
        <p:nvPicPr>
          <p:cNvPr id="3" name="Picture 2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4925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-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"/>
            <a:ext cx="2180466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-6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b="-874"/>
          <a:stretch/>
        </p:blipFill>
        <p:spPr>
          <a:xfrm>
            <a:off x="2767852" y="4902179"/>
            <a:ext cx="2151751" cy="169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-7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23803"/>
            <a:ext cx="2175656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-9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20921"/>
            <a:ext cx="4445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599" y="3548996"/>
            <a:ext cx="3714750" cy="220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13" y="2316163"/>
            <a:ext cx="8521700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marL="1028700" indent="-1028700" algn="l"/>
            <a:r>
              <a:rPr lang="en-US" alt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empus Sans ITC" charset="0"/>
              </a:rPr>
              <a:t/>
            </a:r>
            <a:br>
              <a:rPr lang="en-US" alt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empus Sans ITC" charset="0"/>
              </a:rPr>
            </a:br>
            <a:r>
              <a:rPr lang="en-US" alt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empus Sans ITC" charset="0"/>
              </a:rPr>
              <a:t>PENINGKATAN KAPASITAS INTELEKTUAL PARA DOSEN;</a:t>
            </a:r>
            <a:br>
              <a:rPr lang="en-US" alt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empus Sans ITC" charset="0"/>
              </a:rPr>
            </a:br>
            <a:r>
              <a:rPr lang="en-US" alt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empus Sans ITC" charset="0"/>
              </a:rPr>
              <a:t/>
            </a:r>
            <a:br>
              <a:rPr lang="en-US" alt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empus Sans ITC" charset="0"/>
              </a:rPr>
            </a:br>
            <a:r>
              <a:rPr lang="en-US" alt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empus Sans ITC" charset="0"/>
              </a:rPr>
              <a:t>PENINGKATAN KUALITAS BAHAN AJAR;</a:t>
            </a:r>
            <a:br>
              <a:rPr lang="en-US" alt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empus Sans ITC" charset="0"/>
              </a:rPr>
            </a:br>
            <a:r>
              <a:rPr lang="en-US" alt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empus Sans ITC" charset="0"/>
              </a:rPr>
              <a:t/>
            </a:r>
            <a:br>
              <a:rPr lang="en-US" alt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empus Sans ITC" charset="0"/>
              </a:rPr>
            </a:br>
            <a:r>
              <a:rPr lang="en-US" altLang="en-US" sz="2400" b="1" i="1" dirty="0" err="1">
                <a:latin typeface="Tempus Sans ITC" charset="0"/>
              </a:rPr>
              <a:t>Penerapan</a:t>
            </a:r>
            <a:r>
              <a:rPr lang="en-US" altLang="en-US" sz="2400" b="1" i="1" dirty="0">
                <a:latin typeface="Tempus Sans ITC" charset="0"/>
              </a:rPr>
              <a:t> </a:t>
            </a:r>
            <a:r>
              <a:rPr lang="en-US" altLang="en-US" sz="2400" b="1" i="1" dirty="0" smtClean="0">
                <a:latin typeface="Tempus Sans ITC" charset="0"/>
              </a:rPr>
              <a:t>IPTEK </a:t>
            </a:r>
            <a:r>
              <a:rPr lang="en-US" altLang="en-US" sz="2400" b="1" i="1" dirty="0" err="1">
                <a:latin typeface="Tempus Sans ITC" charset="0"/>
              </a:rPr>
              <a:t>dalam</a:t>
            </a:r>
            <a:r>
              <a:rPr lang="en-US" altLang="en-US" sz="2400" b="1" i="1" dirty="0">
                <a:latin typeface="Tempus Sans ITC" charset="0"/>
              </a:rPr>
              <a:t> </a:t>
            </a:r>
            <a:r>
              <a:rPr lang="en-US" altLang="en-US" sz="2400" b="1" i="1" dirty="0" err="1">
                <a:latin typeface="Tempus Sans ITC" charset="0"/>
              </a:rPr>
              <a:t>rangka</a:t>
            </a:r>
            <a:r>
              <a:rPr lang="en-US" altLang="en-US" sz="2400" b="1" i="1" dirty="0">
                <a:latin typeface="Tempus Sans ITC" charset="0"/>
              </a:rPr>
              <a:t> </a:t>
            </a:r>
            <a:r>
              <a:rPr lang="en-US" altLang="en-US" sz="2400" b="1" i="1" dirty="0" err="1">
                <a:latin typeface="Tempus Sans ITC" charset="0"/>
              </a:rPr>
              <a:t>modernisasi</a:t>
            </a:r>
            <a:r>
              <a:rPr lang="en-US" altLang="en-US" sz="2400" b="1" i="1" dirty="0">
                <a:latin typeface="Tempus Sans ITC" charset="0"/>
              </a:rPr>
              <a:t>/</a:t>
            </a:r>
            <a:r>
              <a:rPr lang="en-US" altLang="en-US" sz="2400" b="1" i="1" dirty="0" err="1">
                <a:latin typeface="Tempus Sans ITC" charset="0"/>
              </a:rPr>
              <a:t>madanisasi</a:t>
            </a:r>
            <a:r>
              <a:rPr lang="en-US" altLang="en-US" sz="2400" b="1" i="1" dirty="0">
                <a:latin typeface="Tempus Sans ITC" charset="0"/>
              </a:rPr>
              <a:t> </a:t>
            </a:r>
            <a:r>
              <a:rPr lang="en-US" altLang="en-US" sz="2400" b="1" i="1" dirty="0" err="1">
                <a:latin typeface="Tempus Sans ITC" charset="0"/>
              </a:rPr>
              <a:t>masyarakat</a:t>
            </a:r>
            <a:r>
              <a:rPr lang="en-US" altLang="en-US" sz="2400" b="1" i="1" dirty="0">
                <a:latin typeface="Tempus Sans ITC" charset="0"/>
              </a:rPr>
              <a:t>.</a:t>
            </a:r>
          </a:p>
        </p:txBody>
      </p:sp>
      <p:sp>
        <p:nvSpPr>
          <p:cNvPr id="134147" name="Rectangle 3"/>
          <p:cNvSpPr>
            <a:spLocks noRot="1" noChangeArrowheads="1"/>
          </p:cNvSpPr>
          <p:nvPr/>
        </p:nvSpPr>
        <p:spPr bwMode="auto">
          <a:xfrm>
            <a:off x="533400" y="4495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altLang="en-US" sz="1600" b="1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85328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Berlin Sans FB Demi" charset="0"/>
              </a:rPr>
              <a:t>Dosen</a:t>
            </a:r>
            <a:r>
              <a:rPr lang="en-US" altLang="en-US" sz="3200" b="1" dirty="0" smtClean="0">
                <a:latin typeface="Berlin Sans FB Demi" charset="0"/>
              </a:rPr>
              <a:t> </a:t>
            </a:r>
            <a:r>
              <a:rPr lang="en-US" altLang="en-US" sz="3200" b="1" dirty="0" err="1" smtClean="0">
                <a:latin typeface="Berlin Sans FB Demi" charset="0"/>
              </a:rPr>
              <a:t>harus</a:t>
            </a:r>
            <a:r>
              <a:rPr lang="en-US" altLang="en-US" sz="3200" b="1" dirty="0" smtClean="0">
                <a:latin typeface="Berlin Sans FB Demi" charset="0"/>
              </a:rPr>
              <a:t> </a:t>
            </a:r>
            <a:r>
              <a:rPr lang="en-US" altLang="en-US" sz="3200" b="1" dirty="0" err="1" smtClean="0">
                <a:latin typeface="Berlin Sans FB Demi" charset="0"/>
              </a:rPr>
              <a:t>melakukan</a:t>
            </a:r>
            <a:r>
              <a:rPr lang="en-US" altLang="en-US" sz="3200" b="1" dirty="0" smtClean="0">
                <a:latin typeface="Berlin Sans FB Demi" charset="0"/>
              </a:rPr>
              <a:t> </a:t>
            </a:r>
            <a:r>
              <a:rPr lang="en-US" altLang="en-US" sz="3200" b="1" dirty="0" err="1" smtClean="0">
                <a:latin typeface="Berlin Sans FB Demi" charset="0"/>
              </a:rPr>
              <a:t>penelitian</a:t>
            </a:r>
            <a:r>
              <a:rPr lang="en-US" altLang="en-US" sz="3200" b="1" dirty="0" smtClean="0">
                <a:latin typeface="Berlin Sans FB Demi" charset="0"/>
              </a:rPr>
              <a:t>; </a:t>
            </a:r>
            <a:r>
              <a:rPr lang="en-US" altLang="en-US" sz="3200" b="1" dirty="0" err="1" smtClean="0">
                <a:latin typeface="Berlin Sans FB Demi" charset="0"/>
              </a:rPr>
              <a:t>Mengapa</a:t>
            </a:r>
            <a:r>
              <a:rPr lang="en-US" altLang="en-US" sz="3200" b="1" dirty="0" smtClean="0">
                <a:latin typeface="Berlin Sans FB Demi" charset="0"/>
              </a:rPr>
              <a:t>? </a:t>
            </a:r>
            <a:endParaRPr lang="en-US" altLang="en-US" sz="3200" b="1" dirty="0">
              <a:latin typeface="Berlin Sans FB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75" name="Group 31"/>
          <p:cNvGrpSpPr>
            <a:grpSpLocks/>
          </p:cNvGrpSpPr>
          <p:nvPr/>
        </p:nvGrpSpPr>
        <p:grpSpPr bwMode="auto">
          <a:xfrm>
            <a:off x="304800" y="404813"/>
            <a:ext cx="8629650" cy="5919787"/>
            <a:chOff x="192" y="255"/>
            <a:chExt cx="5436" cy="3936"/>
          </a:xfrm>
        </p:grpSpPr>
        <p:sp>
          <p:nvSpPr>
            <p:cNvPr id="185346" name="Rectangle 2"/>
            <p:cNvSpPr>
              <a:spLocks noChangeArrowheads="1"/>
            </p:cNvSpPr>
            <p:nvPr/>
          </p:nvSpPr>
          <p:spPr bwMode="auto">
            <a:xfrm>
              <a:off x="204" y="255"/>
              <a:ext cx="5424" cy="3936"/>
            </a:xfrm>
            <a:prstGeom prst="rect">
              <a:avLst/>
            </a:prstGeom>
            <a:noFill/>
            <a:ln w="57150" cmpd="thickThin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47" name="Text Box 3"/>
            <p:cNvSpPr txBox="1">
              <a:spLocks noChangeArrowheads="1"/>
            </p:cNvSpPr>
            <p:nvPr/>
          </p:nvSpPr>
          <p:spPr bwMode="auto">
            <a:xfrm>
              <a:off x="192" y="288"/>
              <a:ext cx="51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</a:rPr>
                <a:t>SINERGISME TRIDHARMA PERGURUAN TINGGI</a:t>
              </a:r>
            </a:p>
          </p:txBody>
        </p:sp>
        <p:sp>
          <p:nvSpPr>
            <p:cNvPr id="185348" name="Text Box 4"/>
            <p:cNvSpPr txBox="1">
              <a:spLocks noChangeArrowheads="1"/>
            </p:cNvSpPr>
            <p:nvPr/>
          </p:nvSpPr>
          <p:spPr bwMode="auto">
            <a:xfrm>
              <a:off x="2208" y="624"/>
              <a:ext cx="1344" cy="52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PUBLIKASI PATENT PENGUASAAN IPTEK DAN SENI</a:t>
              </a:r>
            </a:p>
          </p:txBody>
        </p:sp>
        <p:sp>
          <p:nvSpPr>
            <p:cNvPr id="185349" name="Text Box 5"/>
            <p:cNvSpPr txBox="1">
              <a:spLocks noChangeArrowheads="1"/>
            </p:cNvSpPr>
            <p:nvPr/>
          </p:nvSpPr>
          <p:spPr bwMode="auto">
            <a:xfrm>
              <a:off x="4320" y="2373"/>
              <a:ext cx="1152" cy="37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JASA NILAI-NILAI BARU</a:t>
              </a:r>
            </a:p>
          </p:txBody>
        </p:sp>
        <p:sp>
          <p:nvSpPr>
            <p:cNvPr id="185350" name="Text Box 6"/>
            <p:cNvSpPr txBox="1">
              <a:spLocks noChangeArrowheads="1"/>
            </p:cNvSpPr>
            <p:nvPr/>
          </p:nvSpPr>
          <p:spPr bwMode="auto">
            <a:xfrm>
              <a:off x="4320" y="1845"/>
              <a:ext cx="1152" cy="52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FF00"/>
                  </a:solidFill>
                </a:rPr>
                <a:t>PENGABDIAN KEPADA MASYARAKAT</a:t>
              </a:r>
            </a:p>
          </p:txBody>
        </p:sp>
        <p:sp>
          <p:nvSpPr>
            <p:cNvPr id="185351" name="Text Box 7"/>
            <p:cNvSpPr txBox="1">
              <a:spLocks noChangeArrowheads="1"/>
            </p:cNvSpPr>
            <p:nvPr/>
          </p:nvSpPr>
          <p:spPr bwMode="auto">
            <a:xfrm>
              <a:off x="288" y="2392"/>
              <a:ext cx="1104" cy="6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PENINGKATAN PENGETAHUAN DIKTAT, BUKU MODUL</a:t>
              </a:r>
            </a:p>
          </p:txBody>
        </p:sp>
        <p:sp>
          <p:nvSpPr>
            <p:cNvPr id="185352" name="Text Box 8"/>
            <p:cNvSpPr txBox="1">
              <a:spLocks noChangeArrowheads="1"/>
            </p:cNvSpPr>
            <p:nvPr/>
          </p:nvSpPr>
          <p:spPr bwMode="auto">
            <a:xfrm>
              <a:off x="288" y="1904"/>
              <a:ext cx="1104" cy="4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en-US" altLang="en-US" sz="800">
                <a:solidFill>
                  <a:srgbClr val="FFFF00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FF00"/>
                  </a:solidFill>
                </a:rPr>
                <a:t>PENDIDIKAN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800" b="1">
                <a:solidFill>
                  <a:srgbClr val="FFFF00"/>
                </a:solidFill>
              </a:endParaRPr>
            </a:p>
          </p:txBody>
        </p:sp>
        <p:sp>
          <p:nvSpPr>
            <p:cNvPr id="185353" name="Text Box 9"/>
            <p:cNvSpPr txBox="1">
              <a:spLocks noChangeArrowheads="1"/>
            </p:cNvSpPr>
            <p:nvPr/>
          </p:nvSpPr>
          <p:spPr bwMode="auto">
            <a:xfrm>
              <a:off x="2256" y="3216"/>
              <a:ext cx="1344" cy="53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KARIR DAN KESEJAHTERAAN DOSEN</a:t>
              </a:r>
            </a:p>
          </p:txBody>
        </p:sp>
        <p:sp>
          <p:nvSpPr>
            <p:cNvPr id="185354" name="Text Box 10"/>
            <p:cNvSpPr txBox="1">
              <a:spLocks noChangeArrowheads="1"/>
            </p:cNvSpPr>
            <p:nvPr/>
          </p:nvSpPr>
          <p:spPr bwMode="auto">
            <a:xfrm>
              <a:off x="2208" y="1152"/>
              <a:ext cx="1344" cy="4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en-US" altLang="en-US" sz="800">
                <a:solidFill>
                  <a:srgbClr val="FFFF00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FF00"/>
                  </a:solidFill>
                </a:rPr>
                <a:t>PENELITIAN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800" b="1">
                <a:solidFill>
                  <a:srgbClr val="FFFF00"/>
                </a:solidFill>
              </a:endParaRPr>
            </a:p>
          </p:txBody>
        </p:sp>
        <p:sp>
          <p:nvSpPr>
            <p:cNvPr id="185355" name="Line 11"/>
            <p:cNvSpPr>
              <a:spLocks noChangeShapeType="1"/>
            </p:cNvSpPr>
            <p:nvPr/>
          </p:nvSpPr>
          <p:spPr bwMode="auto">
            <a:xfrm>
              <a:off x="1392" y="2160"/>
              <a:ext cx="292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6" name="Line 12"/>
            <p:cNvSpPr>
              <a:spLocks noChangeShapeType="1"/>
            </p:cNvSpPr>
            <p:nvPr/>
          </p:nvSpPr>
          <p:spPr bwMode="auto">
            <a:xfrm>
              <a:off x="2928" y="2400"/>
              <a:ext cx="0" cy="76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7" name="Line 13"/>
            <p:cNvSpPr>
              <a:spLocks noChangeShapeType="1"/>
            </p:cNvSpPr>
            <p:nvPr/>
          </p:nvSpPr>
          <p:spPr bwMode="auto">
            <a:xfrm flipH="1">
              <a:off x="816" y="1152"/>
              <a:ext cx="1392" cy="76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Line 14"/>
            <p:cNvSpPr>
              <a:spLocks noChangeShapeType="1"/>
            </p:cNvSpPr>
            <p:nvPr/>
          </p:nvSpPr>
          <p:spPr bwMode="auto">
            <a:xfrm flipV="1">
              <a:off x="1008" y="1248"/>
              <a:ext cx="1200" cy="67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9" name="Line 15"/>
            <p:cNvSpPr>
              <a:spLocks noChangeShapeType="1"/>
            </p:cNvSpPr>
            <p:nvPr/>
          </p:nvSpPr>
          <p:spPr bwMode="auto">
            <a:xfrm flipH="1" flipV="1">
              <a:off x="3552" y="1152"/>
              <a:ext cx="1344" cy="72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0" name="Line 16"/>
            <p:cNvSpPr>
              <a:spLocks noChangeShapeType="1"/>
            </p:cNvSpPr>
            <p:nvPr/>
          </p:nvSpPr>
          <p:spPr bwMode="auto">
            <a:xfrm>
              <a:off x="3552" y="1296"/>
              <a:ext cx="1104" cy="5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Text Box 17"/>
            <p:cNvSpPr txBox="1">
              <a:spLocks noChangeArrowheads="1"/>
            </p:cNvSpPr>
            <p:nvPr/>
          </p:nvSpPr>
          <p:spPr bwMode="auto">
            <a:xfrm>
              <a:off x="2064" y="2304"/>
              <a:ext cx="17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dirty="0"/>
                <a:t>PENGETAHUAN  PRAKTEK</a:t>
              </a:r>
            </a:p>
          </p:txBody>
        </p:sp>
        <p:sp>
          <p:nvSpPr>
            <p:cNvPr id="185362" name="Text Box 18"/>
            <p:cNvSpPr txBox="1">
              <a:spLocks noChangeArrowheads="1"/>
            </p:cNvSpPr>
            <p:nvPr/>
          </p:nvSpPr>
          <p:spPr bwMode="auto">
            <a:xfrm>
              <a:off x="1968" y="1994"/>
              <a:ext cx="17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dirty="0"/>
                <a:t>DIKMAS YANMAS</a:t>
              </a:r>
            </a:p>
          </p:txBody>
        </p:sp>
        <p:sp>
          <p:nvSpPr>
            <p:cNvPr id="185363" name="Text Box 19"/>
            <p:cNvSpPr txBox="1">
              <a:spLocks noChangeArrowheads="1"/>
            </p:cNvSpPr>
            <p:nvPr/>
          </p:nvSpPr>
          <p:spPr bwMode="auto">
            <a:xfrm rot="1700681">
              <a:off x="3552" y="1348"/>
              <a:ext cx="16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400" dirty="0"/>
                <a:t>PERMASALAHAN TERAPAN</a:t>
              </a:r>
            </a:p>
          </p:txBody>
        </p:sp>
        <p:sp>
          <p:nvSpPr>
            <p:cNvPr id="185364" name="Text Box 20"/>
            <p:cNvSpPr txBox="1">
              <a:spLocks noChangeArrowheads="1"/>
            </p:cNvSpPr>
            <p:nvPr/>
          </p:nvSpPr>
          <p:spPr bwMode="auto">
            <a:xfrm rot="1700681">
              <a:off x="3487" y="1483"/>
              <a:ext cx="87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dirty="0" err="1"/>
                <a:t>cara</a:t>
              </a:r>
              <a:r>
                <a:rPr lang="en-US" altLang="en-US" sz="1400" dirty="0"/>
                <a:t> problem solving</a:t>
              </a:r>
            </a:p>
          </p:txBody>
        </p:sp>
        <p:sp>
          <p:nvSpPr>
            <p:cNvPr id="185365" name="Line 21"/>
            <p:cNvSpPr>
              <a:spLocks noChangeShapeType="1"/>
            </p:cNvSpPr>
            <p:nvPr/>
          </p:nvSpPr>
          <p:spPr bwMode="auto">
            <a:xfrm flipH="1">
              <a:off x="1392" y="2256"/>
              <a:ext cx="292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Line 22"/>
            <p:cNvSpPr>
              <a:spLocks noChangeShapeType="1"/>
            </p:cNvSpPr>
            <p:nvPr/>
          </p:nvSpPr>
          <p:spPr bwMode="auto">
            <a:xfrm>
              <a:off x="1392" y="2784"/>
              <a:ext cx="86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7" name="Line 23"/>
            <p:cNvSpPr>
              <a:spLocks noChangeShapeType="1"/>
            </p:cNvSpPr>
            <p:nvPr/>
          </p:nvSpPr>
          <p:spPr bwMode="auto">
            <a:xfrm flipH="1">
              <a:off x="3600" y="2688"/>
              <a:ext cx="720" cy="48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Text Box 24"/>
            <p:cNvSpPr txBox="1">
              <a:spLocks noChangeArrowheads="1"/>
            </p:cNvSpPr>
            <p:nvPr/>
          </p:nvSpPr>
          <p:spPr bwMode="auto">
            <a:xfrm rot="-1707715">
              <a:off x="864" y="1344"/>
              <a:ext cx="1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400" dirty="0"/>
                <a:t>BAHAN AJAR BARU</a:t>
              </a:r>
            </a:p>
          </p:txBody>
        </p:sp>
        <p:sp>
          <p:nvSpPr>
            <p:cNvPr id="185369" name="Text Box 25"/>
            <p:cNvSpPr txBox="1">
              <a:spLocks noChangeArrowheads="1"/>
            </p:cNvSpPr>
            <p:nvPr/>
          </p:nvSpPr>
          <p:spPr bwMode="auto">
            <a:xfrm rot="19892285">
              <a:off x="1262" y="1514"/>
              <a:ext cx="106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dirty="0" err="1"/>
                <a:t>latar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belakang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pengetahuan</a:t>
              </a:r>
              <a:r>
                <a:rPr lang="en-US" altLang="en-US" sz="1400" dirty="0"/>
                <a:t> &amp; </a:t>
              </a:r>
              <a:r>
                <a:rPr lang="en-US" altLang="en-US" sz="1400" dirty="0" err="1"/>
                <a:t>metodologi</a:t>
              </a:r>
              <a:endParaRPr lang="en-US" altLang="en-US" sz="1400" dirty="0"/>
            </a:p>
          </p:txBody>
        </p:sp>
        <p:sp>
          <p:nvSpPr>
            <p:cNvPr id="185370" name="Text Box 26"/>
            <p:cNvSpPr txBox="1">
              <a:spLocks noChangeArrowheads="1"/>
            </p:cNvSpPr>
            <p:nvPr/>
          </p:nvSpPr>
          <p:spPr bwMode="auto">
            <a:xfrm>
              <a:off x="288" y="3120"/>
              <a:ext cx="1152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400" dirty="0"/>
                <a:t>-</a:t>
              </a:r>
              <a:r>
                <a:rPr lang="en-US" altLang="en-US" sz="1400" dirty="0" err="1"/>
                <a:t>angka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kredit</a:t>
              </a:r>
              <a:endParaRPr lang="en-US" altLang="en-US" sz="1400" dirty="0"/>
            </a:p>
            <a:p>
              <a:pPr eaLnBrk="1" hangingPunct="1"/>
              <a:r>
                <a:rPr lang="en-US" altLang="en-US" sz="1400" dirty="0"/>
                <a:t>-</a:t>
              </a:r>
              <a:r>
                <a:rPr lang="en-US" altLang="en-US" sz="1400" dirty="0" err="1"/>
                <a:t>gaji</a:t>
              </a:r>
              <a:endParaRPr lang="en-US" altLang="en-US" sz="1400" dirty="0"/>
            </a:p>
            <a:p>
              <a:pPr eaLnBrk="1" hangingPunct="1"/>
              <a:r>
                <a:rPr lang="en-US" altLang="en-US" sz="1400" dirty="0"/>
                <a:t>-</a:t>
              </a:r>
              <a:r>
                <a:rPr lang="en-US" altLang="en-US" sz="1400" dirty="0" err="1"/>
                <a:t>penghargaan</a:t>
              </a:r>
              <a:endParaRPr lang="en-US" altLang="en-US" sz="1400" dirty="0"/>
            </a:p>
          </p:txBody>
        </p:sp>
        <p:sp>
          <p:nvSpPr>
            <p:cNvPr id="185371" name="Text Box 27"/>
            <p:cNvSpPr txBox="1">
              <a:spLocks noChangeArrowheads="1"/>
            </p:cNvSpPr>
            <p:nvPr/>
          </p:nvSpPr>
          <p:spPr bwMode="auto">
            <a:xfrm>
              <a:off x="4128" y="3024"/>
              <a:ext cx="1488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400" dirty="0"/>
                <a:t>-</a:t>
              </a:r>
              <a:r>
                <a:rPr lang="en-US" altLang="en-US" sz="1400" dirty="0" err="1"/>
                <a:t>angka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kredit</a:t>
              </a:r>
              <a:endParaRPr lang="en-US" altLang="en-US" sz="1400" dirty="0"/>
            </a:p>
            <a:p>
              <a:pPr eaLnBrk="1" hangingPunct="1"/>
              <a:r>
                <a:rPr lang="en-US" altLang="en-US" sz="1400" dirty="0"/>
                <a:t>-</a:t>
              </a:r>
              <a:r>
                <a:rPr lang="en-US" altLang="en-US" sz="1400" dirty="0" err="1"/>
                <a:t>dana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jasa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kerjasama</a:t>
              </a:r>
              <a:endParaRPr lang="en-US" altLang="en-US" sz="1400" dirty="0"/>
            </a:p>
            <a:p>
              <a:pPr eaLnBrk="1" hangingPunct="1"/>
              <a:r>
                <a:rPr lang="en-US" altLang="en-US" sz="1400" dirty="0"/>
                <a:t>-</a:t>
              </a:r>
              <a:r>
                <a:rPr lang="en-US" altLang="en-US" sz="1400" dirty="0" err="1"/>
                <a:t>penghargaan</a:t>
              </a:r>
              <a:endParaRPr lang="en-US" altLang="en-US" sz="1400" dirty="0"/>
            </a:p>
          </p:txBody>
        </p:sp>
        <p:sp>
          <p:nvSpPr>
            <p:cNvPr id="185372" name="Text Box 28"/>
            <p:cNvSpPr txBox="1">
              <a:spLocks noChangeArrowheads="1"/>
            </p:cNvSpPr>
            <p:nvPr/>
          </p:nvSpPr>
          <p:spPr bwMode="auto">
            <a:xfrm>
              <a:off x="4128" y="624"/>
              <a:ext cx="134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400" dirty="0"/>
                <a:t>-</a:t>
              </a:r>
              <a:r>
                <a:rPr lang="en-US" altLang="en-US" sz="1400" dirty="0" err="1"/>
                <a:t>angka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kredit</a:t>
              </a:r>
              <a:endParaRPr lang="en-US" altLang="en-US" sz="1400" dirty="0"/>
            </a:p>
            <a:p>
              <a:pPr eaLnBrk="1" hangingPunct="1"/>
              <a:r>
                <a:rPr lang="en-US" altLang="en-US" sz="1400" dirty="0"/>
                <a:t>-</a:t>
              </a:r>
              <a:r>
                <a:rPr lang="en-US" altLang="en-US" sz="1400" dirty="0" err="1"/>
                <a:t>dana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penelitian</a:t>
              </a:r>
              <a:endParaRPr lang="en-US" altLang="en-US" sz="1400" dirty="0"/>
            </a:p>
            <a:p>
              <a:pPr eaLnBrk="1" hangingPunct="1"/>
              <a:r>
                <a:rPr lang="en-US" altLang="en-US" sz="1400" dirty="0"/>
                <a:t>-</a:t>
              </a:r>
              <a:r>
                <a:rPr lang="en-US" altLang="en-US" sz="1400" dirty="0" err="1"/>
                <a:t>penghargaan</a:t>
              </a:r>
              <a:endParaRPr lang="en-US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48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Rot="1" noChangeArrowheads="1"/>
          </p:cNvSpPr>
          <p:nvPr/>
        </p:nvSpPr>
        <p:spPr bwMode="auto">
          <a:xfrm>
            <a:off x="533400" y="4495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altLang="en-US" sz="1600" b="1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</a:p>
        </p:txBody>
      </p:sp>
      <p:sp>
        <p:nvSpPr>
          <p:cNvPr id="132099" name="WordArt 3"/>
          <p:cNvSpPr>
            <a:spLocks noChangeArrowheads="1" noChangeShapeType="1" noTextEdit="1"/>
          </p:cNvSpPr>
          <p:nvPr/>
        </p:nvSpPr>
        <p:spPr bwMode="auto">
          <a:xfrm>
            <a:off x="971550" y="1125538"/>
            <a:ext cx="3529013" cy="7191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819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charset="0"/>
                <a:ea typeface="Arial Black" charset="0"/>
                <a:cs typeface="Arial Black" charset="0"/>
              </a:rPr>
              <a:t>Penelitian :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403350" y="2565400"/>
            <a:ext cx="72723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>
                <a:latin typeface="Tempus Sans ITC" charset="0"/>
              </a:rPr>
              <a:t>  Kegiatan mencari dan menemukan </a:t>
            </a:r>
            <a:r>
              <a:rPr lang="en-US" altLang="en-US" sz="3200" b="1">
                <a:solidFill>
                  <a:srgbClr val="FF0066"/>
                </a:solidFill>
                <a:latin typeface="Tempus Sans ITC" charset="0"/>
              </a:rPr>
              <a:t>kebaruan</a:t>
            </a:r>
            <a:r>
              <a:rPr lang="en-US" altLang="en-US" sz="3200" b="1">
                <a:latin typeface="Tempus Sans ITC" charset="0"/>
              </a:rPr>
              <a:t> dalam kebenaran ilmiah melalui </a:t>
            </a:r>
            <a:r>
              <a:rPr lang="en-US" altLang="en-US" sz="3200" b="1">
                <a:solidFill>
                  <a:srgbClr val="FF0066"/>
                </a:solidFill>
                <a:latin typeface="Tempus Sans ITC" charset="0"/>
              </a:rPr>
              <a:t>metode ilmiah</a:t>
            </a:r>
            <a:r>
              <a:rPr lang="en-US" altLang="en-US" sz="3200" b="1">
                <a:latin typeface="Tempus Sans ITC" charset="0"/>
              </a:rPr>
              <a:t> dalam bidang ilmu pengetahuan, teknologi, dan/atau seni untuk </a:t>
            </a:r>
            <a:r>
              <a:rPr lang="en-US" altLang="en-US" sz="3200" b="1">
                <a:solidFill>
                  <a:srgbClr val="FF0066"/>
                </a:solidFill>
                <a:latin typeface="Tempus Sans ITC" charset="0"/>
              </a:rPr>
              <a:t>kemajuan</a:t>
            </a:r>
            <a:r>
              <a:rPr lang="en-US" altLang="en-US" sz="3200" b="1">
                <a:latin typeface="Tempus Sans ITC" charset="0"/>
              </a:rPr>
              <a:t> ilmu pengetahuan, teknologi, dan/atau seni, serta </a:t>
            </a:r>
            <a:r>
              <a:rPr lang="en-US" altLang="en-US" sz="3200" b="1">
                <a:solidFill>
                  <a:srgbClr val="FF0066"/>
                </a:solidFill>
                <a:latin typeface="Tempus Sans ITC" charset="0"/>
              </a:rPr>
              <a:t>kesejahteraan</a:t>
            </a:r>
            <a:r>
              <a:rPr lang="en-US" altLang="en-US" sz="3200" b="1">
                <a:latin typeface="Tempus Sans ITC" charset="0"/>
              </a:rPr>
              <a:t> masyarakat.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6011863" y="5589588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Dikti, 2008</a:t>
            </a:r>
          </a:p>
        </p:txBody>
      </p:sp>
    </p:spTree>
    <p:extLst>
      <p:ext uri="{BB962C8B-B14F-4D97-AF65-F5344CB8AC3E}">
        <p14:creationId xmlns:p14="http://schemas.microsoft.com/office/powerpoint/2010/main" val="9921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2" name="WordArt 22"/>
          <p:cNvSpPr>
            <a:spLocks noChangeArrowheads="1" noChangeShapeType="1" noTextEdit="1"/>
          </p:cNvSpPr>
          <p:nvPr/>
        </p:nvSpPr>
        <p:spPr bwMode="auto">
          <a:xfrm>
            <a:off x="762001" y="260350"/>
            <a:ext cx="7162800" cy="1081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644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Kekayaan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Intelektual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KI),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pentingnya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Publikasi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1143000" y="1377664"/>
            <a:ext cx="73152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i="1" dirty="0" err="1"/>
              <a:t>Kekayaan</a:t>
            </a:r>
            <a:r>
              <a:rPr lang="en-US" altLang="en-US" sz="3200" b="1" i="1" dirty="0"/>
              <a:t> yang </a:t>
            </a:r>
            <a:r>
              <a:rPr lang="en-US" altLang="en-US" sz="3200" b="1" i="1" dirty="0" err="1"/>
              <a:t>timbul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atau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lahir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karena</a:t>
            </a:r>
            <a:endParaRPr lang="en-US" altLang="en-US" sz="3200" b="1" i="1" dirty="0"/>
          </a:p>
          <a:p>
            <a:pPr eaLnBrk="1" hangingPunct="1"/>
            <a:r>
              <a:rPr lang="en-US" altLang="en-US" sz="3200" b="1" i="1" dirty="0" err="1"/>
              <a:t>k</a:t>
            </a:r>
            <a:r>
              <a:rPr lang="en-US" altLang="en-US" sz="3200" b="1" i="1" dirty="0" err="1" smtClean="0"/>
              <a:t>emampuan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/>
              <a:t>intelektual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manusia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melalui</a:t>
            </a:r>
            <a:endParaRPr lang="en-US" altLang="en-US" sz="3200" b="1" i="1" dirty="0"/>
          </a:p>
          <a:p>
            <a:pPr eaLnBrk="1" hangingPunct="1"/>
            <a:r>
              <a:rPr lang="en-US" altLang="en-US" sz="3200" b="1" i="1" dirty="0" err="1"/>
              <a:t>daya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cipta</a:t>
            </a:r>
            <a:r>
              <a:rPr lang="en-US" altLang="en-US" sz="3200" b="1" i="1" dirty="0"/>
              <a:t>, rasa </a:t>
            </a:r>
            <a:r>
              <a:rPr lang="en-US" altLang="en-US" sz="3200" b="1" i="1" dirty="0" err="1"/>
              <a:t>dan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karsanya</a:t>
            </a:r>
            <a:r>
              <a:rPr lang="en-US" altLang="en-US" sz="3200" b="1" i="1" dirty="0"/>
              <a:t> yang </a:t>
            </a:r>
            <a:r>
              <a:rPr lang="en-US" altLang="en-US" sz="3200" b="1" i="1" dirty="0" err="1"/>
              <a:t>dapat</a:t>
            </a:r>
            <a:r>
              <a:rPr lang="en-US" altLang="en-US" sz="3200" b="1" i="1" dirty="0"/>
              <a:t> </a:t>
            </a:r>
          </a:p>
          <a:p>
            <a:pPr eaLnBrk="1" hangingPunct="1"/>
            <a:r>
              <a:rPr lang="en-US" altLang="en-US" sz="3200" b="1" i="1" dirty="0" err="1" smtClean="0"/>
              <a:t>berupa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/>
              <a:t>karya</a:t>
            </a:r>
            <a:r>
              <a:rPr lang="en-US" altLang="en-US" sz="3200" b="1" i="1" dirty="0"/>
              <a:t> di </a:t>
            </a:r>
            <a:r>
              <a:rPr lang="en-US" altLang="en-US" sz="3200" b="1" i="1" dirty="0" err="1"/>
              <a:t>bidang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teknologi</a:t>
            </a:r>
            <a:r>
              <a:rPr lang="en-US" altLang="en-US" sz="3200" b="1" i="1" dirty="0"/>
              <a:t>, </a:t>
            </a:r>
            <a:r>
              <a:rPr lang="en-US" altLang="en-US" sz="3200" b="1" i="1" dirty="0" err="1"/>
              <a:t>ilmu</a:t>
            </a:r>
            <a:endParaRPr lang="en-US" altLang="en-US" sz="3200" b="1" i="1" dirty="0"/>
          </a:p>
          <a:p>
            <a:pPr eaLnBrk="1" hangingPunct="1"/>
            <a:r>
              <a:rPr lang="en-US" altLang="en-US" sz="3200" b="1" i="1" dirty="0" err="1"/>
              <a:t>pengetahuan</a:t>
            </a:r>
            <a:r>
              <a:rPr lang="en-US" altLang="en-US" sz="3200" b="1" i="1" dirty="0"/>
              <a:t>, </a:t>
            </a:r>
            <a:r>
              <a:rPr lang="en-US" altLang="en-US" sz="3200" b="1" i="1" dirty="0" err="1"/>
              <a:t>seni</a:t>
            </a:r>
            <a:r>
              <a:rPr lang="en-US" altLang="en-US" sz="3200" b="1" i="1" dirty="0"/>
              <a:t>  </a:t>
            </a:r>
            <a:r>
              <a:rPr lang="en-US" altLang="en-US" sz="3200" b="1" i="1" dirty="0" err="1"/>
              <a:t>dan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sastra</a:t>
            </a:r>
            <a:r>
              <a:rPr lang="en-US" altLang="en-US" sz="3200" b="1" i="1" dirty="0" smtClean="0"/>
              <a:t>.</a:t>
            </a:r>
          </a:p>
          <a:p>
            <a:pPr eaLnBrk="1" hangingPunct="1"/>
            <a:endParaRPr lang="en-US" altLang="en-US" sz="3200" b="1" i="1" dirty="0"/>
          </a:p>
          <a:p>
            <a:pPr eaLnBrk="1" hangingPunct="1"/>
            <a:r>
              <a:rPr lang="en-US" altLang="en-US" sz="3200" b="1" i="1" dirty="0" err="1" smtClean="0"/>
              <a:t>Untuk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 smtClean="0"/>
              <a:t>dapat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 smtClean="0"/>
              <a:t>diketahui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 smtClean="0"/>
              <a:t>oleh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 smtClean="0"/>
              <a:t>khalayak</a:t>
            </a:r>
            <a:r>
              <a:rPr lang="en-US" altLang="en-US" sz="3200" b="1" i="1" dirty="0" smtClean="0"/>
              <a:t> &amp; </a:t>
            </a:r>
          </a:p>
          <a:p>
            <a:pPr eaLnBrk="1" hangingPunct="1"/>
            <a:r>
              <a:rPr lang="en-US" altLang="en-US" sz="3200" b="1" i="1" dirty="0" err="1" smtClean="0"/>
              <a:t>komunitas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 smtClean="0"/>
              <a:t>yg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 smtClean="0"/>
              <a:t>lebih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 smtClean="0"/>
              <a:t>luas</a:t>
            </a:r>
            <a:r>
              <a:rPr lang="en-US" altLang="en-US" sz="3200" b="1" i="1" dirty="0" smtClean="0"/>
              <a:t>, </a:t>
            </a:r>
            <a:r>
              <a:rPr lang="en-US" altLang="en-US" sz="3200" b="1" i="1" dirty="0" err="1" smtClean="0"/>
              <a:t>hasil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 smtClean="0"/>
              <a:t>penelitian</a:t>
            </a:r>
            <a:r>
              <a:rPr lang="en-US" altLang="en-US" sz="3200" b="1" i="1" dirty="0" smtClean="0"/>
              <a:t> </a:t>
            </a:r>
          </a:p>
          <a:p>
            <a:pPr eaLnBrk="1" hangingPunct="1"/>
            <a:r>
              <a:rPr lang="en-US" altLang="en-US" sz="3200" b="1" i="1" dirty="0" err="1" smtClean="0"/>
              <a:t>Harus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 smtClean="0"/>
              <a:t>dipublikasikan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 smtClean="0"/>
              <a:t>dan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 smtClean="0"/>
              <a:t>kekayaan</a:t>
            </a:r>
            <a:r>
              <a:rPr lang="en-US" altLang="en-US" sz="3200" b="1" i="1" dirty="0" smtClean="0"/>
              <a:t> </a:t>
            </a:r>
          </a:p>
          <a:p>
            <a:pPr eaLnBrk="1" hangingPunct="1"/>
            <a:r>
              <a:rPr lang="en-US" altLang="en-US" sz="3200" b="1" i="1" dirty="0" err="1" smtClean="0"/>
              <a:t>Intelektual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 smtClean="0"/>
              <a:t>harus</a:t>
            </a:r>
            <a:r>
              <a:rPr lang="en-US" altLang="en-US" sz="3200" b="1" i="1" dirty="0" smtClean="0"/>
              <a:t> </a:t>
            </a:r>
            <a:r>
              <a:rPr lang="en-US" altLang="en-US" sz="3200" b="1" i="1" dirty="0" err="1" smtClean="0"/>
              <a:t>diakui</a:t>
            </a:r>
            <a:r>
              <a:rPr lang="en-US" altLang="en-US" sz="3200" b="1" i="1" dirty="0" smtClean="0"/>
              <a:t>. </a:t>
            </a:r>
            <a:endParaRPr lang="en-US" alt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83937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848600" cy="487361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/>
              <a:t>Pengaruh</a:t>
            </a:r>
            <a:r>
              <a:rPr lang="en-US" sz="2800" b="1" dirty="0" smtClean="0"/>
              <a:t> Global </a:t>
            </a:r>
            <a:r>
              <a:rPr lang="en-US" sz="2800" b="1" dirty="0" err="1" smtClean="0"/>
              <a:t>pd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Manajemen</a:t>
            </a:r>
            <a:r>
              <a:rPr lang="en-US" sz="2800" b="1" dirty="0" smtClean="0"/>
              <a:t> PT</a:t>
            </a:r>
            <a:br>
              <a:rPr lang="en-US" sz="2800" b="1" dirty="0" smtClean="0"/>
            </a:br>
            <a:r>
              <a:rPr lang="en-US" sz="2800" b="1" dirty="0" smtClean="0"/>
              <a:t>(</a:t>
            </a:r>
            <a:r>
              <a:rPr lang="en-US" sz="2800" b="1" dirty="0" err="1" smtClean="0"/>
              <a:t>Maringe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Foskett</a:t>
            </a:r>
            <a:r>
              <a:rPr lang="en-US" sz="2800" b="1" dirty="0" smtClean="0"/>
              <a:t>, 2010: 308)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181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spcBef>
                <a:spcPts val="1128"/>
              </a:spcBef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global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seragam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homogen</a:t>
            </a:r>
            <a:r>
              <a:rPr lang="en-US" dirty="0" smtClean="0"/>
              <a:t>.</a:t>
            </a:r>
          </a:p>
          <a:p>
            <a:pPr marL="514350" indent="-514350">
              <a:spcBef>
                <a:spcPts val="1128"/>
              </a:spcBef>
              <a:buFont typeface="+mj-lt"/>
              <a:buAutoNum type="arabicPeriod"/>
            </a:pP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diharuskan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</a:t>
            </a:r>
          </a:p>
          <a:p>
            <a:pPr marL="514350" indent="-514350">
              <a:spcBef>
                <a:spcPts val="1128"/>
              </a:spcBef>
              <a:buFont typeface="+mj-lt"/>
              <a:buAutoNum type="arabicPeriod"/>
            </a:pPr>
            <a:r>
              <a:rPr lang="en-US" dirty="0" err="1" smtClean="0"/>
              <a:t>Mobilitas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mhs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.</a:t>
            </a:r>
          </a:p>
          <a:p>
            <a:pPr marL="514350" indent="-514350">
              <a:spcBef>
                <a:spcPts val="1128"/>
              </a:spcBef>
              <a:buFont typeface="+mj-lt"/>
              <a:buAutoNum type="arabicPeriod"/>
            </a:pP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terpengaruh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</a:t>
            </a:r>
          </a:p>
          <a:p>
            <a:pPr marL="514350" indent="-514350">
              <a:spcBef>
                <a:spcPts val="1128"/>
              </a:spcBef>
              <a:buFont typeface="+mj-lt"/>
              <a:buAutoNum type="arabicPeriod"/>
            </a:pP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master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doktor</a:t>
            </a:r>
            <a:r>
              <a:rPr lang="en-US" dirty="0" smtClean="0"/>
              <a:t>)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.</a:t>
            </a:r>
          </a:p>
          <a:p>
            <a:pPr marL="514350" indent="-514350">
              <a:spcBef>
                <a:spcPts val="1128"/>
              </a:spcBef>
              <a:buFont typeface="+mj-lt"/>
              <a:buAutoNum type="arabicPeriod"/>
            </a:pP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bersaing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,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marL="514350" indent="-514350">
              <a:spcBef>
                <a:spcPts val="1128"/>
              </a:spcBef>
              <a:buFont typeface="+mj-lt"/>
              <a:buAutoNum type="arabicPeriod"/>
            </a:pP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diharuskan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global; </a:t>
            </a:r>
            <a:r>
              <a:rPr lang="en-US" dirty="0" err="1" smtClean="0"/>
              <a:t>internasionalisasi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penentu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2960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80" y="152400"/>
            <a:ext cx="8041440" cy="706437"/>
          </a:xfrm>
        </p:spPr>
        <p:txBody>
          <a:bodyPr>
            <a:normAutofit/>
          </a:bodyPr>
          <a:lstStyle/>
          <a:p>
            <a:r>
              <a:rPr lang="en-US" sz="4000" dirty="0" err="1"/>
              <a:t>Posisi</a:t>
            </a:r>
            <a:r>
              <a:rPr lang="en-US" sz="4000" dirty="0"/>
              <a:t> Indonesia di Asia </a:t>
            </a:r>
          </a:p>
        </p:txBody>
      </p:sp>
      <p:pic>
        <p:nvPicPr>
          <p:cNvPr id="4" name="Content Placeholder 3" descr="Screen Shot 2015-12-08 at 02.58.35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2" t="7406" r="17319" b="34253"/>
          <a:stretch/>
        </p:blipFill>
        <p:spPr>
          <a:xfrm>
            <a:off x="381000" y="892565"/>
            <a:ext cx="8153400" cy="5640103"/>
          </a:xfrm>
        </p:spPr>
      </p:pic>
    </p:spTree>
    <p:extLst>
      <p:ext uri="{BB962C8B-B14F-4D97-AF65-F5344CB8AC3E}">
        <p14:creationId xmlns:p14="http://schemas.microsoft.com/office/powerpoint/2010/main" val="9892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1090</Words>
  <Application>Microsoft Macintosh PowerPoint</Application>
  <PresentationFormat>On-screen Show (4:3)</PresentationFormat>
  <Paragraphs>229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 Black</vt:lpstr>
      <vt:lpstr>Berlin Sans FB Demi</vt:lpstr>
      <vt:lpstr>Century Gothic</vt:lpstr>
      <vt:lpstr>ＭＳ Ｐゴシック</vt:lpstr>
      <vt:lpstr>Tahoma</vt:lpstr>
      <vt:lpstr>Tempus Sans ITC</vt:lpstr>
      <vt:lpstr>Arial</vt:lpstr>
      <vt:lpstr>Calibri</vt:lpstr>
      <vt:lpstr>Times New Roman</vt:lpstr>
      <vt:lpstr>Wingdings</vt:lpstr>
      <vt:lpstr>Office Theme</vt:lpstr>
      <vt:lpstr>Pendidikan Tinggi  Dalam Persaingan Global</vt:lpstr>
      <vt:lpstr>Topik Bahasan</vt:lpstr>
      <vt:lpstr>Scientific Manuscript vs. Budaya Lisan</vt:lpstr>
      <vt:lpstr> PENINGKATAN KAPASITAS INTELEKTUAL PARA DOSEN;  PENINGKATAN KUALITAS BAHAN AJAR;  Penerapan IPTEK dalam rangka modernisasi/madanisasi masyarakat.</vt:lpstr>
      <vt:lpstr>PowerPoint Presentation</vt:lpstr>
      <vt:lpstr>PowerPoint Presentation</vt:lpstr>
      <vt:lpstr>PowerPoint Presentation</vt:lpstr>
      <vt:lpstr>Pengaruh Global pd Manajemen PT (Maringe &amp; Foskett, 2010: 308)</vt:lpstr>
      <vt:lpstr>Posisi Indonesia di Asia </vt:lpstr>
      <vt:lpstr>Penelitian  Pengetahuan Baru  Nilai Tambah</vt:lpstr>
      <vt:lpstr>PowerPoint Presentation</vt:lpstr>
      <vt:lpstr>PowerPoint Presentation</vt:lpstr>
      <vt:lpstr>Masalah Umum</vt:lpstr>
      <vt:lpstr>JURNAL TERINDEKS SCOPUS DI INDONESIA</vt:lpstr>
      <vt:lpstr> Pengindeks yang direkomendasi DIKTI</vt:lpstr>
      <vt:lpstr>Ketentuan Ditlitabmas</vt:lpstr>
      <vt:lpstr>PowerPoint Presentation</vt:lpstr>
      <vt:lpstr>HUBUNGAN ANTAR UNIT DALAM MENGHASILKAN PUBLIKASI </vt:lpstr>
      <vt:lpstr>BERAGAM INSENTIF</vt:lpstr>
      <vt:lpstr>PROGRAM AKSELERASI PENERBITAN ARTIKEL JURNAL</vt:lpstr>
      <vt:lpstr>Masalah Umum Analisis dalam Karya Ilmiah </vt:lpstr>
      <vt:lpstr>PowerPoint Presentation</vt:lpstr>
      <vt:lpstr>Kesiapan untuk Persaingan Global (Foster, 2000:3)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Microsoft Office User</cp:lastModifiedBy>
  <cp:revision>58</cp:revision>
  <dcterms:created xsi:type="dcterms:W3CDTF">2015-01-09T03:42:23Z</dcterms:created>
  <dcterms:modified xsi:type="dcterms:W3CDTF">2017-09-27T13:44:55Z</dcterms:modified>
</cp:coreProperties>
</file>