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65" r:id="rId4"/>
    <p:sldId id="266" r:id="rId5"/>
    <p:sldId id="267" r:id="rId6"/>
    <p:sldId id="268" r:id="rId7"/>
    <p:sldId id="269" r:id="rId8"/>
    <p:sldId id="270" r:id="rId9"/>
    <p:sldId id="271" r:id="rId10"/>
    <p:sldId id="272" r:id="rId11"/>
    <p:sldId id="273" r:id="rId12"/>
    <p:sldId id="26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661"/>
    <a:srgbClr val="F8B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5"/>
    <p:restoredTop sz="93122"/>
  </p:normalViewPr>
  <p:slideViewPr>
    <p:cSldViewPr>
      <p:cViewPr varScale="1">
        <p:scale>
          <a:sx n="90" d="100"/>
          <a:sy n="90" d="100"/>
        </p:scale>
        <p:origin x="2040" y="192"/>
      </p:cViewPr>
      <p:guideLst>
        <p:guide orient="horz" pos="1620"/>
        <p:guide pos="2880"/>
        <p:guide orient="horz"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0AAC40-7941-41AB-BF3B-8AB0C9C53B5D}" type="datetimeFigureOut">
              <a:rPr lang="en-US" smtClean="0"/>
              <a:pPr/>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0AAC40-7941-41AB-BF3B-8AB0C9C53B5D}" type="datetimeFigureOut">
              <a:rPr lang="en-US" smtClean="0"/>
              <a:pPr/>
              <a:t>2/13/18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0AAC40-7941-41AB-BF3B-8AB0C9C53B5D}" type="datetimeFigureOut">
              <a:rPr lang="en-US" smtClean="0"/>
              <a:pPr/>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0AAC40-7941-41AB-BF3B-8AB0C9C53B5D}" type="datetimeFigureOut">
              <a:rPr lang="en-US" smtClean="0"/>
              <a:pPr/>
              <a:t>2/13/18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0AAC40-7941-41AB-BF3B-8AB0C9C53B5D}" type="datetimeFigureOut">
              <a:rPr lang="en-US" smtClean="0"/>
              <a:pPr/>
              <a:t>2/13/18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AAC40-7941-41AB-BF3B-8AB0C9C53B5D}" type="datetimeFigureOut">
              <a:rPr lang="en-US" smtClean="0"/>
              <a:pPr/>
              <a:t>2/13/18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AAC40-7941-41AB-BF3B-8AB0C9C53B5D}" type="datetimeFigureOut">
              <a:rPr lang="en-US" smtClean="0"/>
              <a:pPr/>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F0AAC40-7941-41AB-BF3B-8AB0C9C53B5D}" type="datetimeFigureOut">
              <a:rPr lang="en-US" smtClean="0"/>
              <a:pPr/>
              <a:t>2/13/18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EE55E8-F8E4-4D77-BFDC-EB91F184E05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0AAC40-7941-41AB-BF3B-8AB0C9C53B5D}" type="datetimeFigureOut">
              <a:rPr lang="en-US" smtClean="0"/>
              <a:pPr/>
              <a:t>2/13/18</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EE55E8-F8E4-4D77-BFDC-EB91F184E05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jpeg"/><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hyperlink" Target="http://www.reason/"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www.aviation/" TargetMode="External"/><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hyperlink" Target="http://www.bcbudget.gov.bc.ca/" TargetMode="External"/><Relationship Id="rId7" Type="http://schemas.openxmlformats.org/officeDocument/2006/relationships/hyperlink" Target="http://www.infocomsingapore.sg/" TargetMode="External"/><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hyperlink" Target="http://www.traveltojapan.info/" TargetMode="External"/><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42900" y="1219200"/>
            <a:ext cx="8458200" cy="1752600"/>
          </a:xfrm>
        </p:spPr>
        <p:txBody>
          <a:bodyPr>
            <a:normAutofit fontScale="90000"/>
          </a:bodyPr>
          <a:lstStyle/>
          <a:p>
            <a:r>
              <a:rPr lang="en-US" dirty="0" smtClean="0"/>
              <a:t>Lecture #2</a:t>
            </a:r>
            <a:br>
              <a:rPr lang="en-US" dirty="0" smtClean="0"/>
            </a:br>
            <a:r>
              <a:rPr lang="en-US" b="1" dirty="0" smtClean="0"/>
              <a:t>Ethics: </a:t>
            </a:r>
            <a:br>
              <a:rPr lang="en-US" b="1" dirty="0" smtClean="0"/>
            </a:br>
            <a:r>
              <a:rPr lang="en-US" b="1" dirty="0" smtClean="0"/>
              <a:t>The Fundamentals of Accountability</a:t>
            </a:r>
            <a:endParaRPr lang="en-US" b="1" dirty="0"/>
          </a:p>
        </p:txBody>
      </p:sp>
      <p:sp>
        <p:nvSpPr>
          <p:cNvPr id="3" name="Subtitle 2"/>
          <p:cNvSpPr>
            <a:spLocks noGrp="1"/>
          </p:cNvSpPr>
          <p:nvPr>
            <p:ph type="subTitle" idx="1"/>
          </p:nvPr>
        </p:nvSpPr>
        <p:spPr>
          <a:xfrm>
            <a:off x="457200" y="3886200"/>
            <a:ext cx="8077200" cy="1752600"/>
          </a:xfrm>
        </p:spPr>
        <p:txBody>
          <a:bodyPr>
            <a:normAutofit fontScale="85000" lnSpcReduction="20000"/>
          </a:bodyPr>
          <a:lstStyle/>
          <a:p>
            <a:r>
              <a:rPr lang="en-US" dirty="0" smtClean="0">
                <a:solidFill>
                  <a:schemeClr val="tx1"/>
                </a:solidFill>
              </a:rPr>
              <a:t>SPA 3541-IUP</a:t>
            </a:r>
          </a:p>
          <a:p>
            <a:r>
              <a:rPr lang="en-US" dirty="0" err="1" smtClean="0">
                <a:solidFill>
                  <a:schemeClr val="tx1"/>
                </a:solidFill>
              </a:rPr>
              <a:t>Dept</a:t>
            </a:r>
            <a:r>
              <a:rPr lang="en-US" dirty="0" smtClean="0">
                <a:solidFill>
                  <a:schemeClr val="tx1"/>
                </a:solidFill>
              </a:rPr>
              <a:t> of Public Policy and Management</a:t>
            </a:r>
          </a:p>
          <a:p>
            <a:r>
              <a:rPr lang="en-US" dirty="0" err="1" smtClean="0">
                <a:solidFill>
                  <a:schemeClr val="tx1"/>
                </a:solidFill>
              </a:rPr>
              <a:t>Fisipol</a:t>
            </a:r>
            <a:endParaRPr lang="en-US" dirty="0" smtClean="0">
              <a:solidFill>
                <a:schemeClr val="tx1"/>
              </a:solidFill>
            </a:endParaRPr>
          </a:p>
          <a:p>
            <a:r>
              <a:rPr lang="en-US" dirty="0" err="1" smtClean="0">
                <a:solidFill>
                  <a:schemeClr val="tx1"/>
                </a:solidFill>
              </a:rPr>
              <a:t>Gadjah</a:t>
            </a:r>
            <a:r>
              <a:rPr lang="en-US" dirty="0" smtClean="0">
                <a:solidFill>
                  <a:schemeClr val="tx1"/>
                </a:solidFill>
              </a:rPr>
              <a:t> </a:t>
            </a:r>
            <a:r>
              <a:rPr lang="en-US" dirty="0" err="1" smtClean="0">
                <a:solidFill>
                  <a:schemeClr val="tx1"/>
                </a:solidFill>
              </a:rPr>
              <a:t>Mada</a:t>
            </a:r>
            <a:r>
              <a:rPr lang="en-US" dirty="0" smtClean="0">
                <a:solidFill>
                  <a:schemeClr val="tx1"/>
                </a:solidFill>
              </a:rPr>
              <a:t> University</a:t>
            </a:r>
            <a:endParaRPr lang="en-US" dirty="0">
              <a:solidFill>
                <a:schemeClr val="tx1"/>
              </a:solidFill>
            </a:endParaRPr>
          </a:p>
        </p:txBody>
      </p:sp>
    </p:spTree>
    <p:extLst>
      <p:ext uri="{BB962C8B-B14F-4D97-AF65-F5344CB8AC3E}">
        <p14:creationId xmlns:p14="http://schemas.microsoft.com/office/powerpoint/2010/main" val="1729984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lstStyle/>
          <a:p>
            <a:pPr eaLnBrk="1" hangingPunct="1"/>
            <a:r>
              <a:rPr lang="en-US" altLang="en-US" dirty="0" smtClean="0"/>
              <a:t>SWITZERLAND</a:t>
            </a:r>
            <a:endParaRPr lang="en-US" altLang="en-US" dirty="0"/>
          </a:p>
        </p:txBody>
      </p:sp>
      <p:sp>
        <p:nvSpPr>
          <p:cNvPr id="31746" name="Rectangle 2"/>
          <p:cNvSpPr>
            <a:spLocks/>
          </p:cNvSpPr>
          <p:nvPr/>
        </p:nvSpPr>
        <p:spPr bwMode="auto">
          <a:xfrm>
            <a:off x="3036095" y="2076152"/>
            <a:ext cx="5970612" cy="4955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just"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The country is very small, and only 11% of its land can be cultivated. </a:t>
            </a:r>
          </a:p>
          <a:p>
            <a:pPr algn="just"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Switzerland does not have cacao plantations. But it turns out to be the best chocolate maker in the world. It also process top quality diary milk (with Nestle being the best brand in food industry). </a:t>
            </a:r>
          </a:p>
          <a:p>
            <a:pPr algn="just"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Technological advance: chronometer.</a:t>
            </a:r>
          </a:p>
          <a:p>
            <a:pPr algn="just"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Banking industry is the most trusted in the world. </a:t>
            </a:r>
            <a:endParaRPr lang="en-US" altLang="en-US" sz="2531" dirty="0">
              <a:solidFill>
                <a:schemeClr val="tx1"/>
              </a:solidFill>
              <a:ea typeface="ＭＳ Ｐゴシック" charset="-128"/>
            </a:endParaRPr>
          </a:p>
        </p:txBody>
      </p:sp>
      <p:pic>
        <p:nvPicPr>
          <p:cNvPr id="317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383" y="4045148"/>
            <a:ext cx="2830711" cy="2830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 y="2143125"/>
            <a:ext cx="1895326"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17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661938"/>
            <a:ext cx="1080492" cy="7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879674825"/>
      </p:ext>
    </p:extLst>
  </p:cSld>
  <p:clrMapOvr>
    <a:masterClrMapping/>
  </p:clrMapOvr>
  <p:transition spd="slow">
    <p:check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309191" y="685800"/>
            <a:ext cx="7844209" cy="1143000"/>
          </a:xfrm>
        </p:spPr>
        <p:txBody>
          <a:bodyPr>
            <a:normAutofit fontScale="90000"/>
          </a:bodyPr>
          <a:lstStyle/>
          <a:p>
            <a:pPr eaLnBrk="1" hangingPunct="1"/>
            <a:r>
              <a:rPr lang="en-US" altLang="en-US" dirty="0" smtClean="0"/>
              <a:t>What are the principles in developed countries?</a:t>
            </a:r>
            <a:r>
              <a:rPr lang="en-US" altLang="en-US" smtClean="0"/>
              <a:t/>
            </a:r>
            <a:br>
              <a:rPr lang="en-US" altLang="en-US" smtClean="0"/>
            </a:br>
            <a:endParaRPr lang="en-US" altLang="en-US" dirty="0"/>
          </a:p>
        </p:txBody>
      </p:sp>
      <p:sp>
        <p:nvSpPr>
          <p:cNvPr id="32770" name="Rectangle 2"/>
          <p:cNvSpPr>
            <a:spLocks/>
          </p:cNvSpPr>
          <p:nvPr/>
        </p:nvSpPr>
        <p:spPr bwMode="auto">
          <a:xfrm>
            <a:off x="309191" y="2495848"/>
            <a:ext cx="8242102" cy="3830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marL="444500" indent="-4445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just" eaLnBrk="1" hangingPunct="1">
              <a:lnSpc>
                <a:spcPct val="100000"/>
              </a:lnSpc>
              <a:spcBef>
                <a:spcPct val="0"/>
              </a:spcBef>
              <a:buClrTx/>
              <a:buSzTx/>
              <a:buFontTx/>
              <a:buAutoNum type="arabicPeriod"/>
            </a:pPr>
            <a:r>
              <a:rPr lang="en-US" altLang="en-US" sz="2812" dirty="0" smtClean="0">
                <a:solidFill>
                  <a:schemeClr val="tx1"/>
                </a:solidFill>
                <a:latin typeface="Times New Roman" charset="0"/>
                <a:ea typeface="ＭＳ Ｐゴシック" charset="-128"/>
                <a:sym typeface="Times New Roman" charset="0"/>
              </a:rPr>
              <a:t>Ethics is part of daily principles.</a:t>
            </a:r>
          </a:p>
          <a:p>
            <a:pPr algn="just" eaLnBrk="1" hangingPunct="1">
              <a:lnSpc>
                <a:spcPct val="100000"/>
              </a:lnSpc>
              <a:spcBef>
                <a:spcPct val="0"/>
              </a:spcBef>
              <a:buClrTx/>
              <a:buSzTx/>
              <a:buFontTx/>
              <a:buAutoNum type="arabicPeriod"/>
            </a:pPr>
            <a:r>
              <a:rPr lang="en-US" altLang="en-US" sz="2812" dirty="0" smtClean="0">
                <a:solidFill>
                  <a:schemeClr val="tx1"/>
                </a:solidFill>
                <a:latin typeface="Times New Roman" charset="0"/>
                <a:ea typeface="ＭＳ Ｐゴシック" charset="-128"/>
                <a:sym typeface="Times New Roman" charset="0"/>
              </a:rPr>
              <a:t>Trustfulness and integrity. </a:t>
            </a:r>
          </a:p>
          <a:p>
            <a:pPr algn="just" eaLnBrk="1" hangingPunct="1">
              <a:lnSpc>
                <a:spcPct val="100000"/>
              </a:lnSpc>
              <a:spcBef>
                <a:spcPct val="0"/>
              </a:spcBef>
              <a:buClrTx/>
              <a:buSzTx/>
              <a:buFontTx/>
              <a:buAutoNum type="arabicPeriod"/>
            </a:pPr>
            <a:r>
              <a:rPr lang="en-US" altLang="en-US" sz="2812" dirty="0" smtClean="0">
                <a:solidFill>
                  <a:schemeClr val="tx1"/>
                </a:solidFill>
                <a:latin typeface="Times New Roman" charset="0"/>
                <a:ea typeface="ＭＳ Ｐゴシック" charset="-128"/>
                <a:sym typeface="Times New Roman" charset="0"/>
              </a:rPr>
              <a:t>Responsibility</a:t>
            </a:r>
          </a:p>
          <a:p>
            <a:pPr algn="just" eaLnBrk="1" hangingPunct="1">
              <a:lnSpc>
                <a:spcPct val="100000"/>
              </a:lnSpc>
              <a:spcBef>
                <a:spcPct val="0"/>
              </a:spcBef>
              <a:buClrTx/>
              <a:buSzTx/>
              <a:buFontTx/>
              <a:buAutoNum type="arabicPeriod"/>
            </a:pPr>
            <a:r>
              <a:rPr lang="en-US" altLang="en-US" sz="2812" dirty="0" smtClean="0">
                <a:solidFill>
                  <a:schemeClr val="tx1"/>
                </a:solidFill>
                <a:latin typeface="Times New Roman" charset="0"/>
                <a:ea typeface="ＭＳ Ｐゴシック" charset="-128"/>
                <a:sym typeface="Times New Roman" charset="0"/>
              </a:rPr>
              <a:t>Highly appreciate regulations and laws. </a:t>
            </a:r>
          </a:p>
          <a:p>
            <a:pPr algn="just" eaLnBrk="1" hangingPunct="1">
              <a:lnSpc>
                <a:spcPct val="100000"/>
              </a:lnSpc>
              <a:spcBef>
                <a:spcPct val="0"/>
              </a:spcBef>
              <a:buClrTx/>
              <a:buSzTx/>
              <a:buFontTx/>
              <a:buNone/>
            </a:pPr>
            <a:r>
              <a:rPr lang="en-US" altLang="en-US" sz="2812" dirty="0" smtClean="0">
                <a:solidFill>
                  <a:schemeClr val="tx1"/>
                </a:solidFill>
                <a:latin typeface="Times New Roman" charset="0"/>
                <a:ea typeface="ＭＳ Ｐゴシック" charset="-128"/>
                <a:sym typeface="Times New Roman" charset="0"/>
              </a:rPr>
              <a:t>5</a:t>
            </a:r>
            <a:r>
              <a:rPr lang="en-US" altLang="en-US" sz="2812" dirty="0">
                <a:solidFill>
                  <a:schemeClr val="tx1"/>
                </a:solidFill>
                <a:latin typeface="Times New Roman" charset="0"/>
                <a:ea typeface="ＭＳ Ｐゴシック" charset="-128"/>
                <a:sym typeface="Times New Roman" charset="0"/>
              </a:rPr>
              <a:t>. </a:t>
            </a:r>
            <a:r>
              <a:rPr lang="en-US" altLang="en-US" sz="2812" dirty="0" smtClean="0">
                <a:solidFill>
                  <a:schemeClr val="tx1"/>
                </a:solidFill>
                <a:latin typeface="Times New Roman" charset="0"/>
                <a:ea typeface="ＭＳ Ｐゴシック" charset="-128"/>
                <a:sym typeface="Times New Roman" charset="0"/>
              </a:rPr>
              <a:t>Respect on others</a:t>
            </a:r>
          </a:p>
          <a:p>
            <a:pPr algn="just" eaLnBrk="1" hangingPunct="1">
              <a:lnSpc>
                <a:spcPct val="100000"/>
              </a:lnSpc>
              <a:spcBef>
                <a:spcPct val="0"/>
              </a:spcBef>
              <a:buClrTx/>
              <a:buSzTx/>
              <a:buFontTx/>
              <a:buNone/>
            </a:pPr>
            <a:r>
              <a:rPr lang="en-US" altLang="en-US" sz="2812" dirty="0" smtClean="0">
                <a:solidFill>
                  <a:schemeClr val="tx1"/>
                </a:solidFill>
                <a:latin typeface="Times New Roman" charset="0"/>
                <a:ea typeface="ＭＳ Ｐゴシック" charset="-128"/>
                <a:sym typeface="Times New Roman" charset="0"/>
              </a:rPr>
              <a:t>6</a:t>
            </a:r>
            <a:r>
              <a:rPr lang="en-US" altLang="en-US" sz="2812" dirty="0">
                <a:solidFill>
                  <a:schemeClr val="tx1"/>
                </a:solidFill>
                <a:latin typeface="Times New Roman" charset="0"/>
                <a:ea typeface="ＭＳ Ｐゴシック" charset="-128"/>
                <a:sym typeface="Times New Roman" charset="0"/>
              </a:rPr>
              <a:t>. </a:t>
            </a:r>
            <a:r>
              <a:rPr lang="en-US" altLang="en-US" sz="2812" dirty="0" smtClean="0">
                <a:solidFill>
                  <a:schemeClr val="tx1"/>
                </a:solidFill>
                <a:latin typeface="Times New Roman" charset="0"/>
                <a:ea typeface="ＭＳ Ｐゴシック" charset="-128"/>
                <a:sym typeface="Times New Roman" charset="0"/>
              </a:rPr>
              <a:t>Serious in ones’ job</a:t>
            </a:r>
            <a:endParaRPr lang="en-US" altLang="en-US" sz="2812" dirty="0">
              <a:solidFill>
                <a:schemeClr val="tx1"/>
              </a:solidFill>
              <a:latin typeface="Times" charset="0"/>
              <a:ea typeface="ＭＳ Ｐゴシック" charset="-128"/>
              <a:sym typeface="Times" charset="0"/>
            </a:endParaRPr>
          </a:p>
          <a:p>
            <a:pPr algn="just" eaLnBrk="1" hangingPunct="1">
              <a:lnSpc>
                <a:spcPct val="100000"/>
              </a:lnSpc>
              <a:spcBef>
                <a:spcPct val="0"/>
              </a:spcBef>
              <a:buClrTx/>
              <a:buSzTx/>
              <a:buFontTx/>
              <a:buNone/>
            </a:pPr>
            <a:r>
              <a:rPr lang="en-US" altLang="en-US" sz="2812" dirty="0">
                <a:solidFill>
                  <a:schemeClr val="tx1"/>
                </a:solidFill>
                <a:latin typeface="Times New Roman" charset="0"/>
                <a:ea typeface="ＭＳ Ｐゴシック" charset="-128"/>
                <a:sym typeface="Times New Roman" charset="0"/>
              </a:rPr>
              <a:t>7. </a:t>
            </a:r>
            <a:r>
              <a:rPr lang="en-US" altLang="en-US" sz="2812" dirty="0" smtClean="0">
                <a:solidFill>
                  <a:schemeClr val="tx1"/>
                </a:solidFill>
                <a:latin typeface="Times New Roman" charset="0"/>
                <a:ea typeface="ＭＳ Ｐゴシック" charset="-128"/>
                <a:sym typeface="Times New Roman" charset="0"/>
              </a:rPr>
              <a:t>Save and invest a lot in productive assets</a:t>
            </a:r>
          </a:p>
          <a:p>
            <a:pPr algn="just" eaLnBrk="1" hangingPunct="1">
              <a:lnSpc>
                <a:spcPct val="100000"/>
              </a:lnSpc>
              <a:spcBef>
                <a:spcPct val="0"/>
              </a:spcBef>
              <a:buClrTx/>
              <a:buSzTx/>
              <a:buFontTx/>
              <a:buNone/>
            </a:pPr>
            <a:r>
              <a:rPr lang="en-US" altLang="en-US" sz="2812" dirty="0" smtClean="0">
                <a:solidFill>
                  <a:schemeClr val="tx1"/>
                </a:solidFill>
                <a:latin typeface="Times New Roman" charset="0"/>
                <a:ea typeface="ＭＳ Ｐゴシック" charset="-128"/>
                <a:sym typeface="Times New Roman" charset="0"/>
              </a:rPr>
              <a:t>8</a:t>
            </a:r>
            <a:r>
              <a:rPr lang="en-US" altLang="en-US" sz="2812" dirty="0">
                <a:solidFill>
                  <a:schemeClr val="tx1"/>
                </a:solidFill>
                <a:latin typeface="Times New Roman" charset="0"/>
                <a:ea typeface="ＭＳ Ｐゴシック" charset="-128"/>
                <a:sym typeface="Times New Roman" charset="0"/>
              </a:rPr>
              <a:t>. </a:t>
            </a:r>
            <a:r>
              <a:rPr lang="en-US" altLang="en-US" sz="2812" dirty="0" smtClean="0">
                <a:solidFill>
                  <a:schemeClr val="tx1"/>
                </a:solidFill>
                <a:latin typeface="Times New Roman" charset="0"/>
                <a:ea typeface="ＭＳ Ｐゴシック" charset="-128"/>
                <a:sym typeface="Times New Roman" charset="0"/>
              </a:rPr>
              <a:t>Hard-working</a:t>
            </a:r>
            <a:endParaRPr lang="en-US" altLang="en-US" sz="2812" dirty="0">
              <a:solidFill>
                <a:schemeClr val="tx1"/>
              </a:solidFill>
              <a:latin typeface="Times" charset="0"/>
              <a:ea typeface="ＭＳ Ｐゴシック" charset="-128"/>
              <a:sym typeface="Times" charset="0"/>
            </a:endParaRPr>
          </a:p>
          <a:p>
            <a:pPr algn="just" eaLnBrk="1" hangingPunct="1">
              <a:lnSpc>
                <a:spcPct val="100000"/>
              </a:lnSpc>
              <a:spcBef>
                <a:spcPct val="0"/>
              </a:spcBef>
              <a:buClrTx/>
              <a:buSzTx/>
              <a:buFontTx/>
              <a:buNone/>
            </a:pPr>
            <a:r>
              <a:rPr lang="en-US" altLang="en-US" sz="2812" dirty="0">
                <a:solidFill>
                  <a:schemeClr val="tx1"/>
                </a:solidFill>
                <a:latin typeface="Times New Roman" charset="0"/>
                <a:ea typeface="ＭＳ Ｐゴシック" charset="-128"/>
                <a:sym typeface="Times New Roman" charset="0"/>
              </a:rPr>
              <a:t>9. </a:t>
            </a:r>
            <a:r>
              <a:rPr lang="en-US" altLang="en-US" sz="2812" smtClean="0">
                <a:solidFill>
                  <a:schemeClr val="tx1"/>
                </a:solidFill>
                <a:latin typeface="Times New Roman" charset="0"/>
                <a:ea typeface="ＭＳ Ｐゴシック" charset="-128"/>
                <a:sym typeface="Times New Roman" charset="0"/>
              </a:rPr>
              <a:t>Punctuality.</a:t>
            </a:r>
            <a:endParaRPr lang="en-US" altLang="en-US" sz="2812" dirty="0">
              <a:solidFill>
                <a:schemeClr val="tx1"/>
              </a:solidFill>
              <a:latin typeface="Times New Roman" charset="0"/>
              <a:ea typeface="ＭＳ Ｐゴシック" charset="-128"/>
              <a:sym typeface="Times New Roman" charset="0"/>
            </a:endParaRPr>
          </a:p>
        </p:txBody>
      </p:sp>
    </p:spTree>
    <p:extLst>
      <p:ext uri="{BB962C8B-B14F-4D97-AF65-F5344CB8AC3E}">
        <p14:creationId xmlns:p14="http://schemas.microsoft.com/office/powerpoint/2010/main" val="62852758"/>
      </p:ext>
    </p:extLst>
  </p:cSld>
  <p:clrMapOvr>
    <a:masterClrMapping/>
  </p:clrMapOvr>
  <p:transition spd="slow">
    <p:check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2" name="TextBox 11"/>
          <p:cNvSpPr txBox="1"/>
          <p:nvPr/>
        </p:nvSpPr>
        <p:spPr>
          <a:xfrm>
            <a:off x="2514600" y="3225800"/>
            <a:ext cx="3886200" cy="646331"/>
          </a:xfrm>
          <a:prstGeom prst="rect">
            <a:avLst/>
          </a:prstGeom>
          <a:noFill/>
        </p:spPr>
        <p:txBody>
          <a:bodyPr wrap="square" rtlCol="0">
            <a:spAutoFit/>
          </a:bodyPr>
          <a:lstStyle/>
          <a:p>
            <a:pPr algn="ctr"/>
            <a:r>
              <a:rPr lang="en-US" sz="3600" b="1" dirty="0" smtClean="0">
                <a:latin typeface="Arial" pitchFamily="34" charset="0"/>
                <a:cs typeface="Arial" pitchFamily="34" charset="0"/>
              </a:rPr>
              <a:t>THANK YOU</a:t>
            </a:r>
            <a:endParaRPr lang="en-US" sz="3600" b="1" dirty="0">
              <a:latin typeface="Arial" pitchFamily="34" charset="0"/>
              <a:cs typeface="Arial" pitchFamily="34" charset="0"/>
            </a:endParaRPr>
          </a:p>
        </p:txBody>
      </p:sp>
      <p:pic>
        <p:nvPicPr>
          <p:cNvPr id="2051" name="Picture 3" descr="D:\SEMUA YANG PATEN ADA DISINI\logo ugm BAKUI\akarjulang_biru_transp (1) - Copy.png"/>
          <p:cNvPicPr>
            <a:picLocks noChangeAspect="1" noChangeArrowheads="1"/>
          </p:cNvPicPr>
          <p:nvPr/>
        </p:nvPicPr>
        <p:blipFill>
          <a:blip r:embed="rId3" cstate="print"/>
          <a:srcRect/>
          <a:stretch>
            <a:fillRect/>
          </a:stretch>
        </p:blipFill>
        <p:spPr bwMode="auto">
          <a:xfrm>
            <a:off x="6400800" y="1905000"/>
            <a:ext cx="2375126" cy="3268133"/>
          </a:xfrm>
          <a:prstGeom prst="rect">
            <a:avLst/>
          </a:prstGeom>
          <a:noFill/>
        </p:spPr>
      </p:pic>
      <p:cxnSp>
        <p:nvCxnSpPr>
          <p:cNvPr id="22" name="Straight Connector 21"/>
          <p:cNvCxnSpPr/>
          <p:nvPr/>
        </p:nvCxnSpPr>
        <p:spPr>
          <a:xfrm>
            <a:off x="6172200" y="1701800"/>
            <a:ext cx="0" cy="365760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Sources of Norms</a:t>
            </a:r>
            <a:endParaRPr lang="en-US" b="1" dirty="0"/>
          </a:p>
        </p:txBody>
      </p:sp>
      <p:sp>
        <p:nvSpPr>
          <p:cNvPr id="3" name="Content Placeholder 2"/>
          <p:cNvSpPr>
            <a:spLocks noGrp="1"/>
          </p:cNvSpPr>
          <p:nvPr>
            <p:ph idx="1"/>
          </p:nvPr>
        </p:nvSpPr>
        <p:spPr>
          <a:xfrm>
            <a:off x="2133600" y="1752600"/>
            <a:ext cx="4267200" cy="3276599"/>
          </a:xfrm>
        </p:spPr>
        <p:txBody>
          <a:bodyPr>
            <a:normAutofit/>
          </a:bodyPr>
          <a:lstStyle/>
          <a:p>
            <a:pPr marL="514350" indent="-514350">
              <a:buFont typeface="+mj-lt"/>
              <a:buAutoNum type="arabicPeriod"/>
            </a:pPr>
            <a:r>
              <a:rPr lang="en-US" dirty="0" smtClean="0"/>
              <a:t>Religions</a:t>
            </a:r>
          </a:p>
          <a:p>
            <a:pPr marL="514350" indent="-514350">
              <a:buFont typeface="+mj-lt"/>
              <a:buAutoNum type="arabicPeriod"/>
            </a:pPr>
            <a:r>
              <a:rPr lang="en-US" dirty="0" smtClean="0"/>
              <a:t>Courtesy</a:t>
            </a:r>
          </a:p>
          <a:p>
            <a:pPr marL="514350" indent="-514350">
              <a:buFont typeface="+mj-lt"/>
              <a:buAutoNum type="arabicPeriod"/>
            </a:pPr>
            <a:r>
              <a:rPr lang="en-US" dirty="0" smtClean="0"/>
              <a:t>Social custom</a:t>
            </a:r>
          </a:p>
          <a:p>
            <a:pPr marL="514350" indent="-514350">
              <a:buFont typeface="+mj-lt"/>
              <a:buAutoNum type="arabicPeriod"/>
            </a:pPr>
            <a:r>
              <a:rPr lang="en-US" dirty="0" smtClean="0"/>
              <a:t>Laws</a:t>
            </a:r>
          </a:p>
          <a:p>
            <a:pPr marL="514350" indent="-514350">
              <a:buFont typeface="+mj-lt"/>
              <a:buAutoNum type="arabicPeriod"/>
            </a:pPr>
            <a:r>
              <a:rPr lang="en-US" dirty="0" smtClean="0"/>
              <a:t>Ethics</a:t>
            </a:r>
            <a:endParaRPr lang="en-US" dirty="0"/>
          </a:p>
        </p:txBody>
      </p:sp>
    </p:spTree>
    <p:extLst>
      <p:ext uri="{BB962C8B-B14F-4D97-AF65-F5344CB8AC3E}">
        <p14:creationId xmlns:p14="http://schemas.microsoft.com/office/powerpoint/2010/main" val="1355170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1" y="1417640"/>
            <a:ext cx="8229600" cy="4948112"/>
          </a:xfrm>
        </p:spPr>
        <p:txBody>
          <a:bodyPr>
            <a:normAutofit/>
          </a:bodyPr>
          <a:lstStyle/>
          <a:p>
            <a:pPr marL="456514" indent="-428610">
              <a:spcAft>
                <a:spcPts val="1800"/>
              </a:spcAft>
              <a:buSzPct val="99000"/>
              <a:buFont typeface="Zapf Dingbats" charset="0"/>
              <a:buAutoNum type="arabicPeriod"/>
              <a:defRPr/>
            </a:pPr>
            <a:r>
              <a:rPr lang="en-US" altLang="en-US" sz="2812" dirty="0" smtClean="0">
                <a:effectLst>
                  <a:outerShdw blurRad="38100" dist="38100" dir="2700000" algn="tl">
                    <a:srgbClr val="FFFFFF"/>
                  </a:outerShdw>
                </a:effectLst>
              </a:rPr>
              <a:t>Ethics are by all means universal.</a:t>
            </a:r>
          </a:p>
          <a:p>
            <a:pPr marL="456514" indent="-428610">
              <a:spcAft>
                <a:spcPts val="1800"/>
              </a:spcAft>
              <a:buSzPct val="99000"/>
              <a:buFont typeface="Zapf Dingbats" charset="0"/>
              <a:buAutoNum type="arabicPeriod"/>
              <a:defRPr/>
            </a:pPr>
            <a:r>
              <a:rPr lang="en-US" altLang="en-US" sz="2812" dirty="0" smtClean="0">
                <a:effectLst>
                  <a:outerShdw blurRad="38100" dist="38100" dir="2700000" algn="tl">
                    <a:srgbClr val="FFFFFF"/>
                  </a:outerShdw>
                </a:effectLst>
              </a:rPr>
              <a:t>”Ethics in practice” is the principle that determines a nation’s progress, wealth and prosperity. </a:t>
            </a:r>
          </a:p>
          <a:p>
            <a:pPr marL="456514" indent="-428610">
              <a:spcAft>
                <a:spcPts val="1800"/>
              </a:spcAft>
              <a:buSzPct val="99000"/>
              <a:buFont typeface="Zapf Dingbats" charset="0"/>
              <a:buAutoNum type="arabicPeriod"/>
              <a:defRPr/>
            </a:pPr>
            <a:r>
              <a:rPr lang="en-US" altLang="en-US" sz="2812" dirty="0" smtClean="0">
                <a:effectLst>
                  <a:outerShdw blurRad="38100" dist="38100" dir="2700000" algn="tl">
                    <a:srgbClr val="FFFFFF"/>
                  </a:outerShdw>
                </a:effectLst>
              </a:rPr>
              <a:t>Government ethics would guide to economic, social and cultural well being. </a:t>
            </a:r>
          </a:p>
          <a:p>
            <a:pPr marL="456514" indent="-428610">
              <a:spcAft>
                <a:spcPts val="1800"/>
              </a:spcAft>
              <a:buSzPct val="99000"/>
              <a:buFont typeface="Zapf Dingbats" charset="0"/>
              <a:buAutoNum type="arabicPeriod"/>
              <a:defRPr/>
            </a:pPr>
            <a:r>
              <a:rPr lang="en-US" altLang="en-US" sz="2812" dirty="0" smtClean="0">
                <a:effectLst>
                  <a:outerShdw blurRad="38100" dist="38100" dir="2700000" algn="tl">
                    <a:srgbClr val="FFFFFF"/>
                  </a:outerShdw>
                </a:effectLst>
              </a:rPr>
              <a:t>A breach in ethical codes would generally implies a breach in various kinds of norms.</a:t>
            </a:r>
          </a:p>
        </p:txBody>
      </p:sp>
      <p:sp>
        <p:nvSpPr>
          <p:cNvPr id="25602" name="Title 1"/>
          <p:cNvSpPr>
            <a:spLocks noGrp="1"/>
          </p:cNvSpPr>
          <p:nvPr>
            <p:ph type="title"/>
          </p:nvPr>
        </p:nvSpPr>
        <p:spPr>
          <a:xfrm>
            <a:off x="457200" y="274639"/>
            <a:ext cx="8229600" cy="944561"/>
          </a:xfrm>
        </p:spPr>
        <p:txBody>
          <a:bodyPr>
            <a:normAutofit/>
          </a:bodyPr>
          <a:lstStyle/>
          <a:p>
            <a:pPr algn="ctr"/>
            <a:r>
              <a:rPr lang="en-US" altLang="en-US" dirty="0" smtClean="0"/>
              <a:t>Why Ethics?</a:t>
            </a:r>
            <a:endParaRPr lang="en-US" altLang="en-US" dirty="0"/>
          </a:p>
        </p:txBody>
      </p:sp>
    </p:spTree>
    <p:extLst>
      <p:ext uri="{BB962C8B-B14F-4D97-AF65-F5344CB8AC3E}">
        <p14:creationId xmlns:p14="http://schemas.microsoft.com/office/powerpoint/2010/main" val="5016178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anim calcmode="lin" valueType="num">
                                      <p:cBhvr additive="base">
                                        <p:cTn id="7" dur="500" fill="hold"/>
                                        <p:tgtEl>
                                          <p:spTgt spid="266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26">
                                            <p:txEl>
                                              <p:pRg st="1" end="1"/>
                                            </p:txEl>
                                          </p:spTgt>
                                        </p:tgtEl>
                                        <p:attrNameLst>
                                          <p:attrName>style.visibility</p:attrName>
                                        </p:attrNameLst>
                                      </p:cBhvr>
                                      <p:to>
                                        <p:strVal val="visible"/>
                                      </p:to>
                                    </p:set>
                                    <p:anim calcmode="lin" valueType="num">
                                      <p:cBhvr additive="base">
                                        <p:cTn id="13" dur="500" fill="hold"/>
                                        <p:tgtEl>
                                          <p:spTgt spid="266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6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6626">
                                            <p:txEl>
                                              <p:pRg st="2" end="2"/>
                                            </p:txEl>
                                          </p:spTgt>
                                        </p:tgtEl>
                                        <p:attrNameLst>
                                          <p:attrName>style.visibility</p:attrName>
                                        </p:attrNameLst>
                                      </p:cBhvr>
                                      <p:to>
                                        <p:strVal val="visible"/>
                                      </p:to>
                                    </p:set>
                                    <p:anim calcmode="lin" valueType="num">
                                      <p:cBhvr additive="base">
                                        <p:cTn id="19" dur="500" fill="hold"/>
                                        <p:tgtEl>
                                          <p:spTgt spid="266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26">
                                            <p:txEl>
                                              <p:pRg st="3" end="3"/>
                                            </p:txEl>
                                          </p:spTgt>
                                        </p:tgtEl>
                                        <p:attrNameLst>
                                          <p:attrName>style.visibility</p:attrName>
                                        </p:attrNameLst>
                                      </p:cBhvr>
                                      <p:to>
                                        <p:strVal val="visible"/>
                                      </p:to>
                                    </p:set>
                                    <p:anim calcmode="lin" valueType="num">
                                      <p:cBhvr additive="base">
                                        <p:cTn id="25" dur="500" fill="hold"/>
                                        <p:tgtEl>
                                          <p:spTgt spid="266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62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250031" y="292447"/>
            <a:ext cx="3023816" cy="1437680"/>
          </a:xfrm>
        </p:spPr>
        <p:txBody>
          <a:bodyPr/>
          <a:lstStyle/>
          <a:p>
            <a:r>
              <a:rPr lang="en-US" altLang="en-US" sz="2250"/>
              <a:t>Indeks </a:t>
            </a:r>
            <a:br>
              <a:rPr lang="en-US" altLang="en-US" sz="2250"/>
            </a:br>
            <a:r>
              <a:rPr lang="en-US" altLang="en-US" sz="2250"/>
              <a:t>Persepsi Korupsi</a:t>
            </a:r>
            <a:br>
              <a:rPr lang="en-US" altLang="en-US" sz="2250"/>
            </a:br>
            <a:r>
              <a:rPr lang="en-US" altLang="en-US" sz="2250"/>
              <a:t>Masih Rendah</a:t>
            </a:r>
          </a:p>
        </p:txBody>
      </p:sp>
      <p:pic>
        <p:nvPicPr>
          <p:cNvPr id="33794" name="Picture 3" descr="ont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3847" y="292448"/>
            <a:ext cx="5620122" cy="6552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74030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48" y="1302619"/>
            <a:ext cx="8706445" cy="4724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7650" name="Rectangle 2"/>
          <p:cNvSpPr>
            <a:spLocks/>
          </p:cNvSpPr>
          <p:nvPr/>
        </p:nvSpPr>
        <p:spPr bwMode="auto">
          <a:xfrm>
            <a:off x="0" y="-4465"/>
            <a:ext cx="9089306" cy="1053703"/>
          </a:xfrm>
          <a:prstGeom prst="rect">
            <a:avLst/>
          </a:prstGeom>
          <a:noFill/>
          <a:ln>
            <a:noFill/>
          </a:ln>
          <a:extLst>
            <a:ext uri="{909E8E84-426E-40dd-AFC4-6F175D3DCCD1}"/>
            <a:ext uri="{91240B29-F687-4f45-9708-019B960494DF}"/>
          </a:extLst>
        </p:spPr>
        <p:txBody>
          <a:bodyPr lIns="0" tIns="0" rIns="0" bIns="0" anchor="ctr"/>
          <a:lstStyle>
            <a:lvl1pPr eaLnBrk="0" hangingPunct="0">
              <a:defRPr sz="4200">
                <a:solidFill>
                  <a:srgbClr val="FFFFFF"/>
                </a:solidFill>
                <a:latin typeface="Monaco" charset="0"/>
                <a:ea typeface="ヒラギノ角ゴ ProN W3" charset="-128"/>
                <a:sym typeface="Monaco" charset="0"/>
              </a:defRPr>
            </a:lvl1pPr>
            <a:lvl2pPr marL="742950" indent="-285750" eaLnBrk="0" hangingPunct="0">
              <a:defRPr sz="4200">
                <a:solidFill>
                  <a:srgbClr val="FFFFFF"/>
                </a:solidFill>
                <a:latin typeface="Monaco" charset="0"/>
                <a:ea typeface="ヒラギノ角ゴ ProN W3" charset="-128"/>
                <a:sym typeface="Monaco" charset="0"/>
              </a:defRPr>
            </a:lvl2pPr>
            <a:lvl3pPr marL="1143000" indent="-228600" eaLnBrk="0" hangingPunct="0">
              <a:defRPr sz="4200">
                <a:solidFill>
                  <a:srgbClr val="FFFFFF"/>
                </a:solidFill>
                <a:latin typeface="Monaco" charset="0"/>
                <a:ea typeface="ヒラギノ角ゴ ProN W3" charset="-128"/>
                <a:sym typeface="Monaco" charset="0"/>
              </a:defRPr>
            </a:lvl3pPr>
            <a:lvl4pPr marL="1600200" indent="-228600" eaLnBrk="0" hangingPunct="0">
              <a:defRPr sz="4200">
                <a:solidFill>
                  <a:srgbClr val="FFFFFF"/>
                </a:solidFill>
                <a:latin typeface="Monaco" charset="0"/>
                <a:ea typeface="ヒラギノ角ゴ ProN W3" charset="-128"/>
                <a:sym typeface="Monaco" charset="0"/>
              </a:defRPr>
            </a:lvl4pPr>
            <a:lvl5pPr marL="2057400" indent="-228600" eaLnBrk="0" hangingPunct="0">
              <a:defRPr sz="4200">
                <a:solidFill>
                  <a:srgbClr val="FFFFFF"/>
                </a:solidFill>
                <a:latin typeface="Monaco" charset="0"/>
                <a:ea typeface="ヒラギノ角ゴ ProN W3" charset="-128"/>
                <a:sym typeface="Monaco" charset="0"/>
              </a:defRPr>
            </a:lvl5pPr>
            <a:lvl6pPr marL="25146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6pPr>
            <a:lvl7pPr marL="29718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7pPr>
            <a:lvl8pPr marL="34290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8pPr>
            <a:lvl9pPr marL="38862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9pPr>
          </a:lstStyle>
          <a:p>
            <a:pPr algn="ctr" eaLnBrk="1" hangingPunct="1">
              <a:defRPr/>
            </a:pPr>
            <a:r>
              <a:rPr lang="en-US" altLang="en-US" sz="2953" dirty="0" smtClean="0">
                <a:solidFill>
                  <a:schemeClr val="tx1"/>
                </a:solidFill>
                <a:effectLst>
                  <a:outerShdw blurRad="38100" dist="38100" dir="2700000" algn="tl">
                    <a:srgbClr val="000000"/>
                  </a:outerShdw>
                </a:effectLst>
                <a:ea typeface="ＭＳ Ｐゴシック" charset="-128"/>
              </a:rPr>
              <a:t>Economic Prosperity</a:t>
            </a:r>
            <a:endParaRPr lang="en-US" altLang="en-US" sz="2953" dirty="0">
              <a:solidFill>
                <a:schemeClr val="tx1"/>
              </a:solidFill>
              <a:effectLst>
                <a:outerShdw blurRad="38100" dist="38100" dir="2700000" algn="tl">
                  <a:srgbClr val="000000"/>
                </a:outerShdw>
              </a:effectLst>
              <a:ea typeface="ＭＳ Ｐゴシック" charset="-128"/>
            </a:endParaRPr>
          </a:p>
          <a:p>
            <a:pPr algn="ctr" eaLnBrk="1" hangingPunct="1">
              <a:defRPr/>
            </a:pPr>
            <a:r>
              <a:rPr lang="en-US" altLang="en-US" sz="2953" dirty="0" smtClean="0">
                <a:solidFill>
                  <a:schemeClr val="tx1"/>
                </a:solidFill>
                <a:effectLst>
                  <a:outerShdw blurRad="38100" dist="38100" dir="2700000" algn="tl">
                    <a:srgbClr val="000000"/>
                  </a:outerShdw>
                </a:effectLst>
                <a:ea typeface="ＭＳ Ｐゴシック" charset="-128"/>
              </a:rPr>
              <a:t>Japan vs</a:t>
            </a:r>
            <a:r>
              <a:rPr lang="en-US" altLang="en-US" sz="2953" dirty="0">
                <a:solidFill>
                  <a:schemeClr val="tx1"/>
                </a:solidFill>
                <a:effectLst>
                  <a:outerShdw blurRad="38100" dist="38100" dir="2700000" algn="tl">
                    <a:srgbClr val="000000"/>
                  </a:outerShdw>
                </a:effectLst>
                <a:ea typeface="ＭＳ Ｐゴシック" charset="-128"/>
              </a:rPr>
              <a:t>. </a:t>
            </a:r>
            <a:r>
              <a:rPr lang="en-US" altLang="en-US" sz="2953" dirty="0" smtClean="0">
                <a:solidFill>
                  <a:schemeClr val="tx1"/>
                </a:solidFill>
                <a:effectLst>
                  <a:outerShdw blurRad="38100" dist="38100" dir="2700000" algn="tl">
                    <a:srgbClr val="000000"/>
                  </a:outerShdw>
                </a:effectLst>
                <a:ea typeface="ＭＳ Ｐゴシック" charset="-128"/>
              </a:rPr>
              <a:t>Philippines</a:t>
            </a:r>
            <a:endParaRPr lang="en-US" altLang="en-US" sz="2953" dirty="0">
              <a:solidFill>
                <a:schemeClr val="tx1"/>
              </a:solidFill>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1433519823"/>
      </p:ext>
    </p:extLst>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9" y="1526977"/>
            <a:ext cx="8536781" cy="5107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4" name="Rectangle 2"/>
          <p:cNvSpPr>
            <a:spLocks/>
          </p:cNvSpPr>
          <p:nvPr/>
        </p:nvSpPr>
        <p:spPr bwMode="auto">
          <a:xfrm>
            <a:off x="1179835" y="759023"/>
            <a:ext cx="6545461" cy="544711"/>
          </a:xfrm>
          <a:prstGeom prst="rect">
            <a:avLst/>
          </a:prstGeom>
          <a:noFill/>
          <a:ln>
            <a:noFill/>
          </a:ln>
          <a:extLst>
            <a:ext uri="{909E8E84-426E-40dd-AFC4-6F175D3DCCD1}"/>
            <a:ext uri="{91240B29-F687-4f45-9708-019B960494DF}"/>
          </a:extLst>
        </p:spPr>
        <p:txBody>
          <a:bodyPr lIns="0" tIns="0" rIns="0" bIns="0" anchor="ctr"/>
          <a:lstStyle>
            <a:lvl1pPr eaLnBrk="0" hangingPunct="0">
              <a:defRPr sz="4200">
                <a:solidFill>
                  <a:srgbClr val="FFFFFF"/>
                </a:solidFill>
                <a:latin typeface="Monaco" charset="0"/>
                <a:ea typeface="ヒラギノ角ゴ ProN W3" charset="-128"/>
                <a:sym typeface="Monaco" charset="0"/>
              </a:defRPr>
            </a:lvl1pPr>
            <a:lvl2pPr marL="742950" indent="-285750" eaLnBrk="0" hangingPunct="0">
              <a:defRPr sz="4200">
                <a:solidFill>
                  <a:srgbClr val="FFFFFF"/>
                </a:solidFill>
                <a:latin typeface="Monaco" charset="0"/>
                <a:ea typeface="ヒラギノ角ゴ ProN W3" charset="-128"/>
                <a:sym typeface="Monaco" charset="0"/>
              </a:defRPr>
            </a:lvl2pPr>
            <a:lvl3pPr marL="1143000" indent="-228600" eaLnBrk="0" hangingPunct="0">
              <a:defRPr sz="4200">
                <a:solidFill>
                  <a:srgbClr val="FFFFFF"/>
                </a:solidFill>
                <a:latin typeface="Monaco" charset="0"/>
                <a:ea typeface="ヒラギノ角ゴ ProN W3" charset="-128"/>
                <a:sym typeface="Monaco" charset="0"/>
              </a:defRPr>
            </a:lvl3pPr>
            <a:lvl4pPr marL="1600200" indent="-228600" eaLnBrk="0" hangingPunct="0">
              <a:defRPr sz="4200">
                <a:solidFill>
                  <a:srgbClr val="FFFFFF"/>
                </a:solidFill>
                <a:latin typeface="Monaco" charset="0"/>
                <a:ea typeface="ヒラギノ角ゴ ProN W3" charset="-128"/>
                <a:sym typeface="Monaco" charset="0"/>
              </a:defRPr>
            </a:lvl4pPr>
            <a:lvl5pPr marL="2057400" indent="-228600" eaLnBrk="0" hangingPunct="0">
              <a:defRPr sz="4200">
                <a:solidFill>
                  <a:srgbClr val="FFFFFF"/>
                </a:solidFill>
                <a:latin typeface="Monaco" charset="0"/>
                <a:ea typeface="ヒラギノ角ゴ ProN W3" charset="-128"/>
                <a:sym typeface="Monaco" charset="0"/>
              </a:defRPr>
            </a:lvl5pPr>
            <a:lvl6pPr marL="25146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6pPr>
            <a:lvl7pPr marL="29718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7pPr>
            <a:lvl8pPr marL="34290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8pPr>
            <a:lvl9pPr marL="3886200" indent="-228600" algn="ctr" eaLnBrk="0" fontAlgn="base" hangingPunct="0">
              <a:spcBef>
                <a:spcPct val="0"/>
              </a:spcBef>
              <a:spcAft>
                <a:spcPct val="0"/>
              </a:spcAft>
              <a:defRPr sz="4200">
                <a:solidFill>
                  <a:srgbClr val="FFFFFF"/>
                </a:solidFill>
                <a:latin typeface="Monaco" charset="0"/>
                <a:ea typeface="ヒラギノ角ゴ ProN W3" charset="-128"/>
                <a:sym typeface="Monaco" charset="0"/>
              </a:defRPr>
            </a:lvl9pPr>
          </a:lstStyle>
          <a:p>
            <a:pPr algn="ctr" eaLnBrk="1" hangingPunct="1">
              <a:defRPr/>
            </a:pPr>
            <a:r>
              <a:rPr lang="en-US" altLang="en-US" sz="2953" dirty="0" smtClean="0">
                <a:solidFill>
                  <a:schemeClr val="tx1"/>
                </a:solidFill>
                <a:effectLst>
                  <a:outerShdw blurRad="38100" dist="38100" dir="2700000" algn="tl">
                    <a:srgbClr val="000000"/>
                  </a:outerShdw>
                </a:effectLst>
                <a:ea typeface="ＭＳ Ｐゴシック" charset="-128"/>
              </a:rPr>
              <a:t>Philippines vs</a:t>
            </a:r>
            <a:r>
              <a:rPr lang="en-US" altLang="en-US" sz="2953" dirty="0">
                <a:solidFill>
                  <a:schemeClr val="tx1"/>
                </a:solidFill>
                <a:effectLst>
                  <a:outerShdw blurRad="38100" dist="38100" dir="2700000" algn="tl">
                    <a:srgbClr val="000000"/>
                  </a:outerShdw>
                </a:effectLst>
                <a:ea typeface="ＭＳ Ｐゴシック" charset="-128"/>
              </a:rPr>
              <a:t>. </a:t>
            </a:r>
            <a:r>
              <a:rPr lang="en-US" altLang="en-US" sz="2953" dirty="0" smtClean="0">
                <a:solidFill>
                  <a:schemeClr val="tx1"/>
                </a:solidFill>
                <a:effectLst>
                  <a:outerShdw blurRad="38100" dist="38100" dir="2700000" algn="tl">
                    <a:srgbClr val="000000"/>
                  </a:outerShdw>
                </a:effectLst>
                <a:ea typeface="ＭＳ Ｐゴシック" charset="-128"/>
              </a:rPr>
              <a:t>China</a:t>
            </a:r>
            <a:endParaRPr lang="en-US" altLang="en-US" sz="2953" dirty="0">
              <a:solidFill>
                <a:schemeClr val="tx1"/>
              </a:solidFill>
              <a:effectLst>
                <a:outerShdw blurRad="38100" dist="38100" dir="2700000" algn="tl">
                  <a:srgbClr val="000000"/>
                </a:outerShdw>
              </a:effectLst>
              <a:ea typeface="ＭＳ Ｐゴシック" charset="-128"/>
            </a:endParaRPr>
          </a:p>
        </p:txBody>
      </p:sp>
    </p:spTree>
    <p:extLst>
      <p:ext uri="{BB962C8B-B14F-4D97-AF65-F5344CB8AC3E}">
        <p14:creationId xmlns:p14="http://schemas.microsoft.com/office/powerpoint/2010/main" val="548629468"/>
      </p:ext>
    </p:extLst>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p:cNvSpPr>
          <p:nvPr/>
        </p:nvSpPr>
        <p:spPr bwMode="auto">
          <a:xfrm>
            <a:off x="269007" y="160735"/>
            <a:ext cx="8599289"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3375" dirty="0" smtClean="0">
                <a:solidFill>
                  <a:schemeClr val="tx1"/>
                </a:solidFill>
                <a:ea typeface="ＭＳ Ｐゴシック" charset="-128"/>
              </a:rPr>
              <a:t>A nation progress..</a:t>
            </a:r>
          </a:p>
          <a:p>
            <a:pPr algn="ctr" eaLnBrk="1" hangingPunct="1">
              <a:lnSpc>
                <a:spcPct val="100000"/>
              </a:lnSpc>
              <a:spcBef>
                <a:spcPct val="0"/>
              </a:spcBef>
              <a:buClrTx/>
              <a:buSzTx/>
              <a:buFontTx/>
              <a:buNone/>
            </a:pPr>
            <a:r>
              <a:rPr lang="en-US" altLang="en-US" sz="3375" dirty="0" smtClean="0">
                <a:solidFill>
                  <a:schemeClr val="tx1"/>
                </a:solidFill>
                <a:ea typeface="ＭＳ Ｐゴシック" charset="-128"/>
              </a:rPr>
              <a:t>is not determined by its long history.</a:t>
            </a:r>
            <a:endParaRPr lang="en-US" altLang="en-US" sz="3375" dirty="0">
              <a:solidFill>
                <a:schemeClr val="tx1"/>
              </a:solidFill>
              <a:ea typeface="ＭＳ Ｐゴシック" charset="-128"/>
            </a:endParaRPr>
          </a:p>
        </p:txBody>
      </p:sp>
      <p:sp>
        <p:nvSpPr>
          <p:cNvPr id="28674" name="Rectangle 2"/>
          <p:cNvSpPr>
            <a:spLocks/>
          </p:cNvSpPr>
          <p:nvPr/>
        </p:nvSpPr>
        <p:spPr bwMode="auto">
          <a:xfrm>
            <a:off x="4332015" y="1752600"/>
            <a:ext cx="4536281"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India and Egypt, as nation states have been evolved for more than 2,000 years, but they remains </a:t>
            </a:r>
            <a:r>
              <a:rPr lang="en-US" altLang="en-US" sz="2531" dirty="0" err="1" smtClean="0">
                <a:solidFill>
                  <a:schemeClr val="tx1"/>
                </a:solidFill>
                <a:latin typeface="Times New Roman" charset="0"/>
                <a:ea typeface="ＭＳ Ｐゴシック" charset="-128"/>
                <a:sym typeface="Times New Roman" charset="0"/>
              </a:rPr>
              <a:t>backwarded</a:t>
            </a:r>
            <a:r>
              <a:rPr lang="en-US" altLang="en-US" sz="2531" dirty="0" smtClean="0">
                <a:solidFill>
                  <a:schemeClr val="tx1"/>
                </a:solidFill>
                <a:latin typeface="Times New Roman" charset="0"/>
                <a:ea typeface="ＭＳ Ｐゴシック" charset="-128"/>
                <a:sym typeface="Times New Roman" charset="0"/>
              </a:rPr>
              <a:t>, </a:t>
            </a:r>
            <a:r>
              <a:rPr lang="en-US" altLang="en-US" sz="2531" dirty="0" err="1" smtClean="0">
                <a:solidFill>
                  <a:schemeClr val="tx1"/>
                </a:solidFill>
                <a:latin typeface="Times New Roman" charset="0"/>
                <a:ea typeface="ＭＳ Ｐゴシック" charset="-128"/>
                <a:sym typeface="Times New Roman" charset="0"/>
              </a:rPr>
              <a:t>generaly</a:t>
            </a:r>
            <a:r>
              <a:rPr lang="en-US" altLang="en-US" sz="2531" dirty="0" smtClean="0">
                <a:solidFill>
                  <a:schemeClr val="tx1"/>
                </a:solidFill>
                <a:latin typeface="Times New Roman" charset="0"/>
                <a:ea typeface="ＭＳ Ｐゴシック" charset="-128"/>
                <a:sym typeface="Times New Roman" charset="0"/>
              </a:rPr>
              <a:t> poor, limited changed in living patterns. </a:t>
            </a:r>
            <a:endParaRPr lang="en-US" altLang="en-US" sz="2531" dirty="0">
              <a:solidFill>
                <a:schemeClr val="tx1"/>
              </a:solidFill>
              <a:latin typeface="Times New Roman" charset="0"/>
              <a:ea typeface="ＭＳ Ｐゴシック" charset="-128"/>
              <a:sym typeface="Times New Roman" charset="0"/>
            </a:endParaRPr>
          </a:p>
        </p:txBody>
      </p:sp>
      <p:pic>
        <p:nvPicPr>
          <p:cNvPr id="286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20" y="1928813"/>
            <a:ext cx="3714750"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8676" name="Rectangle 4"/>
          <p:cNvSpPr>
            <a:spLocks/>
          </p:cNvSpPr>
          <p:nvPr/>
        </p:nvSpPr>
        <p:spPr bwMode="auto">
          <a:xfrm>
            <a:off x="286867" y="4643438"/>
            <a:ext cx="2794992"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2109" u="sng">
                <a:solidFill>
                  <a:schemeClr val="tx1"/>
                </a:solidFill>
                <a:ea typeface="ＭＳ Ｐゴシック" charset="-128"/>
                <a:hlinkClick r:id="rId3"/>
              </a:rPr>
              <a:t>www.reason</a:t>
            </a:r>
            <a:r>
              <a:rPr lang="en-US" altLang="en-US" sz="2109">
                <a:solidFill>
                  <a:schemeClr val="tx1"/>
                </a:solidFill>
                <a:ea typeface="ＭＳ Ｐゴシック" charset="-128"/>
              </a:rPr>
              <a:t>.com</a:t>
            </a:r>
          </a:p>
        </p:txBody>
      </p:sp>
      <p:pic>
        <p:nvPicPr>
          <p:cNvPr id="286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9922" y="3893344"/>
            <a:ext cx="3455789" cy="3053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166817210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p:cNvSpPr>
          <p:nvPr/>
        </p:nvSpPr>
        <p:spPr bwMode="auto">
          <a:xfrm>
            <a:off x="4336480" y="1830586"/>
            <a:ext cx="4500563" cy="2678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Singapore, Canada</a:t>
            </a:r>
            <a:r>
              <a:rPr lang="en-US" altLang="en-US" sz="2531" dirty="0">
                <a:solidFill>
                  <a:schemeClr val="tx1"/>
                </a:solidFill>
                <a:latin typeface="Times New Roman" charset="0"/>
                <a:ea typeface="ＭＳ Ｐゴシック" charset="-128"/>
                <a:sym typeface="Times New Roman" charset="0"/>
              </a:rPr>
              <a:t>, Australia &amp; New Zealand, </a:t>
            </a:r>
            <a:r>
              <a:rPr lang="en-US" altLang="en-US" sz="2531" dirty="0" smtClean="0">
                <a:solidFill>
                  <a:schemeClr val="tx1"/>
                </a:solidFill>
                <a:latin typeface="Times New Roman" charset="0"/>
                <a:ea typeface="ＭＳ Ｐゴシック" charset="-128"/>
                <a:sym typeface="Times New Roman" charset="0"/>
              </a:rPr>
              <a:t>are only developed in the last 150 years. But currently they have proven to be among the most </a:t>
            </a:r>
            <a:r>
              <a:rPr lang="en-US" altLang="en-US" sz="2531" dirty="0" err="1" smtClean="0">
                <a:solidFill>
                  <a:schemeClr val="tx1"/>
                </a:solidFill>
                <a:latin typeface="Times New Roman" charset="0"/>
                <a:ea typeface="ＭＳ Ｐゴシック" charset="-128"/>
                <a:sym typeface="Times New Roman" charset="0"/>
              </a:rPr>
              <a:t>properous</a:t>
            </a:r>
            <a:r>
              <a:rPr lang="en-US" altLang="en-US" sz="2531" dirty="0" smtClean="0">
                <a:solidFill>
                  <a:schemeClr val="tx1"/>
                </a:solidFill>
                <a:latin typeface="Times New Roman" charset="0"/>
                <a:ea typeface="ＭＳ Ｐゴシック" charset="-128"/>
                <a:sym typeface="Times New Roman" charset="0"/>
              </a:rPr>
              <a:t> countries..</a:t>
            </a:r>
            <a:endParaRPr lang="en-US" altLang="en-US" sz="2531" dirty="0">
              <a:solidFill>
                <a:schemeClr val="tx1"/>
              </a:solidFill>
              <a:latin typeface="Times New Roman" charset="0"/>
              <a:ea typeface="ＭＳ Ｐゴシック" charset="-128"/>
              <a:sym typeface="Times New Roman" charset="0"/>
            </a:endParaRPr>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453" y="1803797"/>
            <a:ext cx="3959201" cy="296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0" name="Rectangle 4"/>
          <p:cNvSpPr>
            <a:spLocks/>
          </p:cNvSpPr>
          <p:nvPr/>
        </p:nvSpPr>
        <p:spPr bwMode="auto">
          <a:xfrm>
            <a:off x="245716" y="4731181"/>
            <a:ext cx="3581622" cy="3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2109" u="sng">
                <a:solidFill>
                  <a:schemeClr val="tx1"/>
                </a:solidFill>
                <a:ea typeface="ＭＳ Ｐゴシック" charset="-128"/>
                <a:hlinkClick r:id="rId3"/>
              </a:rPr>
              <a:t>www.aviation</a:t>
            </a:r>
            <a:r>
              <a:rPr lang="en-US" altLang="en-US" sz="2109">
                <a:solidFill>
                  <a:schemeClr val="tx1"/>
                </a:solidFill>
                <a:ea typeface="ＭＳ Ｐゴシック" charset="-128"/>
              </a:rPr>
              <a:t>advertiser.co.au</a:t>
            </a:r>
          </a:p>
        </p:txBody>
      </p:sp>
      <p:pic>
        <p:nvPicPr>
          <p:cNvPr id="297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484" y="5161359"/>
            <a:ext cx="1968996" cy="1312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2970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07719" y="4560838"/>
            <a:ext cx="3955852" cy="191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9703" name="Rectangle 7"/>
          <p:cNvSpPr>
            <a:spLocks/>
          </p:cNvSpPr>
          <p:nvPr/>
        </p:nvSpPr>
        <p:spPr bwMode="auto">
          <a:xfrm>
            <a:off x="4715591" y="6454610"/>
            <a:ext cx="2983317" cy="3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2109" u="sng">
                <a:solidFill>
                  <a:schemeClr val="tx1"/>
                </a:solidFill>
                <a:ea typeface="ＭＳ Ｐゴシック" charset="-128"/>
                <a:hlinkClick r:id="rId6"/>
              </a:rPr>
              <a:t>www.bcbudget.gov.bc.ca</a:t>
            </a:r>
            <a:endParaRPr lang="en-US" altLang="en-US" sz="2109" u="sng">
              <a:solidFill>
                <a:schemeClr val="tx1"/>
              </a:solidFill>
              <a:ea typeface="ＭＳ Ｐゴシック" charset="-128"/>
            </a:endParaRPr>
          </a:p>
        </p:txBody>
      </p:sp>
      <p:sp>
        <p:nvSpPr>
          <p:cNvPr id="29704" name="Rectangle 8"/>
          <p:cNvSpPr>
            <a:spLocks/>
          </p:cNvSpPr>
          <p:nvPr/>
        </p:nvSpPr>
        <p:spPr bwMode="auto">
          <a:xfrm>
            <a:off x="350143" y="6454610"/>
            <a:ext cx="3212033" cy="3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2109" u="sng">
                <a:solidFill>
                  <a:schemeClr val="tx1"/>
                </a:solidFill>
                <a:ea typeface="ＭＳ Ｐゴシック" charset="-128"/>
                <a:hlinkClick r:id="rId7"/>
              </a:rPr>
              <a:t>www.infocomsingapore.sg</a:t>
            </a:r>
            <a:endParaRPr lang="en-US" altLang="en-US" sz="2109" u="sng">
              <a:solidFill>
                <a:schemeClr val="tx1"/>
              </a:solidFill>
              <a:ea typeface="ＭＳ Ｐゴシック" charset="-128"/>
            </a:endParaRPr>
          </a:p>
        </p:txBody>
      </p:sp>
      <p:sp>
        <p:nvSpPr>
          <p:cNvPr id="10" name="Rectangle 9"/>
          <p:cNvSpPr>
            <a:spLocks/>
          </p:cNvSpPr>
          <p:nvPr/>
        </p:nvSpPr>
        <p:spPr bwMode="auto">
          <a:xfrm>
            <a:off x="269007" y="160735"/>
            <a:ext cx="8599289" cy="1732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3375" dirty="0" smtClean="0">
                <a:solidFill>
                  <a:schemeClr val="tx1"/>
                </a:solidFill>
                <a:ea typeface="ＭＳ Ｐゴシック" charset="-128"/>
              </a:rPr>
              <a:t>A nation progress..</a:t>
            </a:r>
          </a:p>
          <a:p>
            <a:pPr algn="ctr" eaLnBrk="1" hangingPunct="1">
              <a:lnSpc>
                <a:spcPct val="100000"/>
              </a:lnSpc>
              <a:spcBef>
                <a:spcPct val="0"/>
              </a:spcBef>
              <a:buClrTx/>
              <a:buSzTx/>
              <a:buFontTx/>
              <a:buNone/>
            </a:pPr>
            <a:r>
              <a:rPr lang="en-US" altLang="en-US" sz="3375" dirty="0" smtClean="0">
                <a:solidFill>
                  <a:schemeClr val="tx1"/>
                </a:solidFill>
                <a:ea typeface="ＭＳ Ｐゴシック" charset="-128"/>
              </a:rPr>
              <a:t>is not determined by its long history.</a:t>
            </a:r>
            <a:endParaRPr lang="en-US" altLang="en-US" sz="3375" dirty="0">
              <a:solidFill>
                <a:schemeClr val="tx1"/>
              </a:solidFill>
              <a:ea typeface="ＭＳ Ｐゴシック" charset="-128"/>
            </a:endParaRPr>
          </a:p>
        </p:txBody>
      </p:sp>
    </p:spTree>
    <p:extLst>
      <p:ext uri="{BB962C8B-B14F-4D97-AF65-F5344CB8AC3E}">
        <p14:creationId xmlns:p14="http://schemas.microsoft.com/office/powerpoint/2010/main" val="1569557150"/>
      </p:ext>
    </p:extLst>
  </p:cSld>
  <p:clrMapOvr>
    <a:masterClrMapping/>
  </p:clrMapOvr>
  <p:transition spd="slow">
    <p:check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p:cNvSpPr>
          <p:nvPr/>
        </p:nvSpPr>
        <p:spPr bwMode="auto">
          <a:xfrm>
            <a:off x="3687961" y="1664029"/>
            <a:ext cx="5161359" cy="49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Japan has a limited fertile land. 80</a:t>
            </a:r>
            <a:r>
              <a:rPr lang="en-US" altLang="en-US" sz="2531" dirty="0">
                <a:solidFill>
                  <a:schemeClr val="tx1"/>
                </a:solidFill>
                <a:latin typeface="Times New Roman" charset="0"/>
                <a:ea typeface="ＭＳ Ｐゴシック" charset="-128"/>
                <a:sym typeface="Times New Roman" charset="0"/>
              </a:rPr>
              <a:t>% </a:t>
            </a:r>
            <a:r>
              <a:rPr lang="en-US" altLang="en-US" sz="2531" dirty="0" smtClean="0">
                <a:solidFill>
                  <a:schemeClr val="tx1"/>
                </a:solidFill>
                <a:latin typeface="Times New Roman" charset="0"/>
                <a:ea typeface="ＭＳ Ｐゴシック" charset="-128"/>
                <a:sym typeface="Times New Roman" charset="0"/>
              </a:rPr>
              <a:t>of the area are mountains, with no potentials of strategic minerals, limited area can be cultivated. </a:t>
            </a:r>
          </a:p>
          <a:p>
            <a:pPr eaLnBrk="1" hangingPunct="1">
              <a:lnSpc>
                <a:spcPct val="100000"/>
              </a:lnSpc>
              <a:spcBef>
                <a:spcPct val="0"/>
              </a:spcBef>
              <a:buClrTx/>
              <a:buSzTx/>
              <a:buFontTx/>
              <a:buNone/>
            </a:pPr>
            <a:r>
              <a:rPr lang="en-US" altLang="en-US" sz="2531" dirty="0" smtClean="0">
                <a:solidFill>
                  <a:schemeClr val="tx1"/>
                </a:solidFill>
                <a:latin typeface="Times New Roman" charset="0"/>
                <a:ea typeface="ＭＳ Ｐゴシック" charset="-128"/>
                <a:sym typeface="Times New Roman" charset="0"/>
              </a:rPr>
              <a:t>But Japan has the second biggest economy. The lands of Japan looks like a giant </a:t>
            </a:r>
            <a:r>
              <a:rPr lang="en-US" altLang="en-US" sz="2531" dirty="0" err="1" smtClean="0">
                <a:solidFill>
                  <a:schemeClr val="tx1"/>
                </a:solidFill>
                <a:latin typeface="Times New Roman" charset="0"/>
                <a:ea typeface="ＭＳ Ｐゴシック" charset="-128"/>
                <a:sym typeface="Times New Roman" charset="0"/>
              </a:rPr>
              <a:t>indusgries</a:t>
            </a:r>
            <a:r>
              <a:rPr lang="en-US" altLang="en-US" sz="2531" dirty="0" smtClean="0">
                <a:solidFill>
                  <a:schemeClr val="tx1"/>
                </a:solidFill>
                <a:latin typeface="Times New Roman" charset="0"/>
                <a:ea typeface="ＭＳ Ｐゴシック" charset="-128"/>
                <a:sym typeface="Times New Roman" charset="0"/>
              </a:rPr>
              <a:t>; importing all natural resources from other countries, adding values on it, and exporting final products to nearly all countries. What is the secret? Ethics </a:t>
            </a:r>
            <a:r>
              <a:rPr lang="en-US" altLang="en-US" sz="2531" dirty="0" smtClean="0">
                <a:solidFill>
                  <a:schemeClr val="tx1"/>
                </a:solidFill>
                <a:latin typeface="Times New Roman" charset="0"/>
                <a:ea typeface="ＭＳ Ｐゴシック" charset="-128"/>
                <a:sym typeface="Wingdings"/>
              </a:rPr>
              <a:t> work ethics. </a:t>
            </a:r>
            <a:endParaRPr lang="en-US" altLang="en-US" sz="2531" dirty="0">
              <a:solidFill>
                <a:schemeClr val="tx1"/>
              </a:solidFill>
              <a:latin typeface="Times New Roman" charset="0"/>
              <a:ea typeface="ヒラギノ角ゴ ProN W3" charset="-128"/>
              <a:sym typeface="Times New Roman" charset="0"/>
            </a:endParaRPr>
          </a:p>
        </p:txBody>
      </p:sp>
      <p:sp>
        <p:nvSpPr>
          <p:cNvPr id="30722" name="Rectangle 2"/>
          <p:cNvSpPr>
            <a:spLocks/>
          </p:cNvSpPr>
          <p:nvPr/>
        </p:nvSpPr>
        <p:spPr bwMode="auto">
          <a:xfrm>
            <a:off x="498322" y="582440"/>
            <a:ext cx="14523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4500" dirty="0" smtClean="0">
                <a:solidFill>
                  <a:schemeClr val="tx1"/>
                </a:solidFill>
                <a:ea typeface="ＭＳ Ｐゴシック" charset="-128"/>
              </a:rPr>
              <a:t>Japan</a:t>
            </a:r>
            <a:endParaRPr lang="en-US" altLang="en-US" sz="4500" dirty="0">
              <a:solidFill>
                <a:schemeClr val="tx1"/>
              </a:solidFill>
              <a:ea typeface="ＭＳ Ｐゴシック" charset="-128"/>
            </a:endParaRPr>
          </a:p>
        </p:txBody>
      </p:sp>
      <p:pic>
        <p:nvPicPr>
          <p:cNvPr id="307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031" y="1991320"/>
            <a:ext cx="3205758" cy="2128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399" y="4295179"/>
            <a:ext cx="1446609" cy="221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pic>
        <p:nvPicPr>
          <p:cNvPr id="307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9180" y="4295179"/>
            <a:ext cx="1330523" cy="83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0726" name="Rectangle 6"/>
          <p:cNvSpPr>
            <a:spLocks/>
          </p:cNvSpPr>
          <p:nvPr/>
        </p:nvSpPr>
        <p:spPr bwMode="auto">
          <a:xfrm>
            <a:off x="3903482" y="1436126"/>
            <a:ext cx="2838341" cy="32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nchor="ctr">
            <a:spAutoFit/>
          </a:bodyPr>
          <a:lstStyle>
            <a:lvl1pPr>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1pPr>
            <a:lvl2pPr marL="742950" indent="-28575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2pPr>
            <a:lvl3pPr marL="11430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3pPr>
            <a:lvl4pPr marL="16002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4pPr>
            <a:lvl5pPr marL="2057400" indent="-228600">
              <a:lnSpc>
                <a:spcPct val="90000"/>
              </a:lnSpc>
              <a:spcBef>
                <a:spcPts val="3800"/>
              </a:spcBef>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5pPr>
            <a:lvl6pPr marL="25146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6pPr>
            <a:lvl7pPr marL="29718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7pPr>
            <a:lvl8pPr marL="34290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8pPr>
            <a:lvl9pPr marL="3886200" indent="-228600" eaLnBrk="0" fontAlgn="base" hangingPunct="0">
              <a:lnSpc>
                <a:spcPct val="90000"/>
              </a:lnSpc>
              <a:spcBef>
                <a:spcPts val="3800"/>
              </a:spcBef>
              <a:spcAft>
                <a:spcPct val="0"/>
              </a:spcAft>
              <a:buClr>
                <a:srgbClr val="4A71A9"/>
              </a:buClr>
              <a:buSzPct val="50000"/>
              <a:buFont typeface="Zapf Dingbats" charset="0"/>
              <a:buChar char="✤"/>
              <a:defRPr sz="3000">
                <a:solidFill>
                  <a:srgbClr val="000000"/>
                </a:solidFill>
                <a:latin typeface="Palatino" charset="0"/>
                <a:ea typeface="ヒラギノ明朝 ProN W3" charset="-128"/>
                <a:sym typeface="Palatino" charset="0"/>
              </a:defRPr>
            </a:lvl9pPr>
          </a:lstStyle>
          <a:p>
            <a:pPr algn="ctr" eaLnBrk="1" hangingPunct="1">
              <a:lnSpc>
                <a:spcPct val="100000"/>
              </a:lnSpc>
              <a:spcBef>
                <a:spcPct val="0"/>
              </a:spcBef>
              <a:buClrTx/>
              <a:buSzTx/>
              <a:buFontTx/>
              <a:buNone/>
            </a:pPr>
            <a:r>
              <a:rPr lang="en-US" altLang="en-US" sz="2109" u="sng">
                <a:solidFill>
                  <a:schemeClr val="tx1"/>
                </a:solidFill>
                <a:ea typeface="ＭＳ Ｐゴシック" charset="-128"/>
                <a:hlinkClick r:id="rId5"/>
              </a:rPr>
              <a:t>www.traveltojapan.info</a:t>
            </a:r>
            <a:endParaRPr lang="en-US" altLang="en-US" sz="2109" u="sng">
              <a:solidFill>
                <a:schemeClr val="tx1"/>
              </a:solidFill>
              <a:ea typeface="ＭＳ Ｐゴシック" charset="-128"/>
            </a:endParaRPr>
          </a:p>
        </p:txBody>
      </p:sp>
      <p:pic>
        <p:nvPicPr>
          <p:cNvPr id="30727"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29063" y="571500"/>
            <a:ext cx="1080492" cy="723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2005383949"/>
      </p:ext>
    </p:extLst>
  </p:cSld>
  <p:clrMapOvr>
    <a:masterClrMapping/>
  </p:clrMapOvr>
  <p:transition spd="slow">
    <p:checke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390</Words>
  <Application>Microsoft Macintosh PowerPoint</Application>
  <PresentationFormat>On-screen Show (4:3)</PresentationFormat>
  <Paragraphs>50</Paragraphs>
  <Slides>12</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12</vt:i4>
      </vt:variant>
    </vt:vector>
  </HeadingPairs>
  <TitlesOfParts>
    <vt:vector size="23" baseType="lpstr">
      <vt:lpstr>ＭＳ Ｐゴシック</vt:lpstr>
      <vt:lpstr>ヒラギノ角ゴ ProN W3</vt:lpstr>
      <vt:lpstr>Arial</vt:lpstr>
      <vt:lpstr>Calibri</vt:lpstr>
      <vt:lpstr>Monaco</vt:lpstr>
      <vt:lpstr>Palatino</vt:lpstr>
      <vt:lpstr>Times</vt:lpstr>
      <vt:lpstr>Times New Roman</vt:lpstr>
      <vt:lpstr>Wingdings</vt:lpstr>
      <vt:lpstr>Zapf Dingbats</vt:lpstr>
      <vt:lpstr>Office Theme</vt:lpstr>
      <vt:lpstr>Lecture #2 Ethics:  The Fundamentals of Accountability</vt:lpstr>
      <vt:lpstr>Sources of Norms</vt:lpstr>
      <vt:lpstr>Why Ethics?</vt:lpstr>
      <vt:lpstr>Indeks  Persepsi Korupsi Masih Rendah</vt:lpstr>
      <vt:lpstr>PowerPoint Presentation</vt:lpstr>
      <vt:lpstr>PowerPoint Presentation</vt:lpstr>
      <vt:lpstr>PowerPoint Presentation</vt:lpstr>
      <vt:lpstr>PowerPoint Presentation</vt:lpstr>
      <vt:lpstr>PowerPoint Presentation</vt:lpstr>
      <vt:lpstr>SWITZERLAND</vt:lpstr>
      <vt:lpstr>What are the principles in developed countries? </vt:lpstr>
      <vt:lpstr>PowerPoint Presentation</vt:lpstr>
    </vt:vector>
  </TitlesOfParts>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ASUS</dc:creator>
  <cp:lastModifiedBy>Microsoft Office User</cp:lastModifiedBy>
  <cp:revision>35</cp:revision>
  <dcterms:created xsi:type="dcterms:W3CDTF">2015-01-09T03:42:23Z</dcterms:created>
  <dcterms:modified xsi:type="dcterms:W3CDTF">2018-02-13T05:55:14Z</dcterms:modified>
</cp:coreProperties>
</file>