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7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9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0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8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3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5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4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4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4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4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1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4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3D824-3A1C-8D4F-B884-B7278DF76C9E}" type="datetimeFigureOut">
              <a:rPr lang="en-US" smtClean="0"/>
              <a:t>9/11/15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3E7A3-50B3-1B45-AC71-0B59EE869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7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599" y="1069539"/>
            <a:ext cx="8571716" cy="2530911"/>
          </a:xfrm>
        </p:spPr>
        <p:txBody>
          <a:bodyPr/>
          <a:lstStyle/>
          <a:p>
            <a:r>
              <a:rPr lang="en-US" b="1" dirty="0" smtClean="0"/>
              <a:t>Consumer Behavior &amp; Public Policy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#3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Microeconomics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49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Fundamental Theorem</a:t>
            </a:r>
            <a:br>
              <a:rPr lang="en-US" dirty="0" smtClean="0"/>
            </a:br>
            <a:r>
              <a:rPr lang="en-US" dirty="0" smtClean="0"/>
              <a:t>of Welfare Economics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55734" cy="45259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1824"/>
              </a:spcBef>
              <a:buClrTx/>
              <a:defRPr/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Assume that</a:t>
            </a:r>
          </a:p>
          <a:p>
            <a:pPr lvl="1" eaLnBrk="1" hangingPunct="1">
              <a:lnSpc>
                <a:spcPct val="90000"/>
              </a:lnSpc>
              <a:spcBef>
                <a:spcPts val="1824"/>
              </a:spcBef>
              <a:buClrTx/>
              <a:defRPr/>
            </a:pP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All producers and consumers act as perfect competitors (e.g., no market power)</a:t>
            </a:r>
          </a:p>
          <a:p>
            <a:pPr lvl="1" eaLnBrk="1" hangingPunct="1">
              <a:lnSpc>
                <a:spcPct val="90000"/>
              </a:lnSpc>
              <a:spcBef>
                <a:spcPts val="1824"/>
              </a:spcBef>
              <a:buClrTx/>
              <a:defRPr/>
            </a:pP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A market exists for each and every commodity</a:t>
            </a:r>
          </a:p>
          <a:p>
            <a:pPr eaLnBrk="1" hangingPunct="1">
              <a:lnSpc>
                <a:spcPct val="90000"/>
              </a:lnSpc>
              <a:spcBef>
                <a:spcPts val="1824"/>
              </a:spcBef>
              <a:buClrTx/>
              <a:defRPr/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Under these assumptions, the </a:t>
            </a:r>
            <a:r>
              <a:rPr lang="en-US" altLang="zh-CN" sz="2800" b="1" i="1" dirty="0">
                <a:latin typeface="Arial" charset="0"/>
                <a:ea typeface="宋体" charset="0"/>
                <a:cs typeface="宋体" charset="0"/>
              </a:rPr>
              <a:t>first fundamental theorem of welfare economics</a:t>
            </a: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 states that a Pareto efficient allocation will emerge.</a:t>
            </a:r>
          </a:p>
          <a:p>
            <a:pPr eaLnBrk="1" hangingPunct="1">
              <a:lnSpc>
                <a:spcPct val="90000"/>
              </a:lnSpc>
              <a:spcBef>
                <a:spcPts val="1824"/>
              </a:spcBef>
              <a:buClrTx/>
              <a:defRPr/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Implication: Competitive economy automatically allocates resources efficiently, without central planning.</a:t>
            </a:r>
          </a:p>
          <a:p>
            <a:pPr eaLnBrk="1" hangingPunct="1">
              <a:lnSpc>
                <a:spcPct val="90000"/>
              </a:lnSpc>
              <a:spcBef>
                <a:spcPts val="1824"/>
              </a:spcBef>
              <a:buClrTx/>
              <a:defRPr/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Conclusion: Free enterprise systems are amazingly productive</a:t>
            </a:r>
            <a:r>
              <a:rPr lang="en-US" altLang="zh-CN" sz="2100" dirty="0">
                <a:latin typeface="Arial" charset="0"/>
                <a:ea typeface="宋体" charset="0"/>
                <a:cs typeface="宋体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163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Fundamental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03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altLang="zh-CN" dirty="0" smtClean="0">
                <a:latin typeface="Arial" charset="0"/>
                <a:ea typeface="宋体" charset="0"/>
                <a:cs typeface="宋体" charset="0"/>
              </a:rPr>
              <a:t>Society </a:t>
            </a: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can attain </a:t>
            </a:r>
            <a:r>
              <a:rPr lang="en-US" altLang="zh-CN" i="1" dirty="0">
                <a:latin typeface="Arial" charset="0"/>
                <a:ea typeface="宋体" charset="0"/>
                <a:cs typeface="宋体" charset="0"/>
              </a:rPr>
              <a:t>any</a:t>
            </a: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 Pareto-efficient allocation of resources by making a suitable assignment of initial endowments and then allowing free trade.</a:t>
            </a:r>
          </a:p>
          <a:p>
            <a:pPr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No adjustments to prices.</a:t>
            </a:r>
          </a:p>
          <a:p>
            <a:pPr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Issues of efficiency and distributional fairness can be separated</a:t>
            </a:r>
            <a:r>
              <a:rPr lang="en-US" altLang="zh-CN" dirty="0" smtClean="0">
                <a:latin typeface="Arial" charset="0"/>
                <a:ea typeface="宋体" charset="0"/>
                <a:cs typeface="宋体" charset="0"/>
              </a:rPr>
              <a:t>.</a:t>
            </a: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dirty="0">
                <a:latin typeface="Arial" charset="0"/>
              </a:rPr>
              <a:t>Best market structure → Perfect competition</a:t>
            </a: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dirty="0">
                <a:latin typeface="Arial" charset="0"/>
              </a:rPr>
              <a:t>	(1) Many, many consumers and firms</a:t>
            </a: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dirty="0">
                <a:latin typeface="Arial" charset="0"/>
              </a:rPr>
              <a:t>	(2) Homogenous product</a:t>
            </a: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dirty="0">
                <a:latin typeface="Arial" charset="0"/>
              </a:rPr>
              <a:t>	(3) Perfect information for buyers and sellers</a:t>
            </a: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dirty="0">
                <a:latin typeface="Arial" charset="0"/>
              </a:rPr>
              <a:t>	(4) Free entry and exit in Long-</a:t>
            </a:r>
            <a:r>
              <a:rPr lang="en-US" dirty="0" smtClean="0">
                <a:latin typeface="Arial" charset="0"/>
              </a:rPr>
              <a:t>run.</a:t>
            </a: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  <a:defRPr/>
            </a:pPr>
            <a:endParaRPr lang="en-US" altLang="zh-CN" dirty="0">
              <a:latin typeface="Arial" charset="0"/>
              <a:ea typeface="宋体" charset="0"/>
              <a:cs typeface="宋体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1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73" y="274638"/>
            <a:ext cx="8720003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Issues of Public Policy: Market Failures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661" y="1600200"/>
            <a:ext cx="5374496" cy="4525963"/>
          </a:xfrm>
        </p:spPr>
        <p:txBody>
          <a:bodyPr/>
          <a:lstStyle/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Externalities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Public goods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Property rights and economy of scales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Asymmetric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7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12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Externalities</a:t>
            </a:r>
            <a:endParaRPr lang="en-US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32327" y="1146228"/>
            <a:ext cx="8673537" cy="525095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sz="2600" b="1" dirty="0">
                <a:latin typeface="Arial" charset="0"/>
              </a:rPr>
              <a:t>There are several potential reasons that markets </a:t>
            </a: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sz="2600" b="1" dirty="0">
                <a:latin typeface="Arial" charset="0"/>
              </a:rPr>
              <a:t>fail in allocation … </a:t>
            </a: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endParaRPr lang="en-US" sz="2600" b="1" dirty="0">
              <a:latin typeface="Arial" charset="0"/>
            </a:endParaRPr>
          </a:p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sz="2600" b="1" dirty="0">
                <a:latin typeface="Arial" charset="0"/>
              </a:rPr>
              <a:t>Externalities</a:t>
            </a:r>
          </a:p>
          <a:p>
            <a:pPr marL="571500" indent="-571500">
              <a:spcBef>
                <a:spcPts val="1800"/>
              </a:spcBef>
              <a:buFontTx/>
              <a:buChar char="-"/>
              <a:defRPr/>
            </a:pPr>
            <a:r>
              <a:rPr lang="en-US" sz="2600" dirty="0">
                <a:latin typeface="Arial" charset="0"/>
              </a:rPr>
              <a:t>Consumption by individual or production by firm that affects utility function or production function of at least one other individual or </a:t>
            </a:r>
            <a:r>
              <a:rPr lang="en-US" sz="2600" dirty="0" smtClean="0">
                <a:latin typeface="Arial" charset="0"/>
              </a:rPr>
              <a:t>firm:</a:t>
            </a:r>
            <a:endParaRPr lang="en-US" sz="2600" dirty="0">
              <a:latin typeface="Arial" charset="0"/>
            </a:endParaRPr>
          </a:p>
          <a:p>
            <a:pPr marL="1069975" lvl="1" indent="-533400">
              <a:spcBef>
                <a:spcPts val="1800"/>
              </a:spcBef>
              <a:buFontTx/>
              <a:buChar char="-"/>
              <a:defRPr/>
            </a:pPr>
            <a:r>
              <a:rPr lang="en-US" sz="2600" dirty="0">
                <a:latin typeface="Arial" charset="0"/>
              </a:rPr>
              <a:t>Can be </a:t>
            </a:r>
            <a:r>
              <a:rPr lang="en-US" sz="2600" b="1" i="1" dirty="0">
                <a:latin typeface="Arial" charset="0"/>
              </a:rPr>
              <a:t>positive </a:t>
            </a:r>
            <a:r>
              <a:rPr lang="en-US" sz="2600" dirty="0">
                <a:latin typeface="Arial" charset="0"/>
              </a:rPr>
              <a:t>(utility increasing) or </a:t>
            </a:r>
            <a:r>
              <a:rPr lang="en-US" sz="2600" b="1" i="1" dirty="0">
                <a:latin typeface="Arial" charset="0"/>
              </a:rPr>
              <a:t>negative</a:t>
            </a:r>
            <a:r>
              <a:rPr lang="en-US" sz="2600" dirty="0">
                <a:latin typeface="Arial" charset="0"/>
              </a:rPr>
              <a:t> (cost increasing)</a:t>
            </a:r>
          </a:p>
          <a:p>
            <a:pPr marL="571500" indent="-571500">
              <a:spcBef>
                <a:spcPts val="1800"/>
              </a:spcBef>
              <a:buFontTx/>
              <a:buChar char="-"/>
              <a:defRPr/>
            </a:pPr>
            <a:r>
              <a:rPr lang="en-US" sz="2600" b="1" dirty="0">
                <a:latin typeface="Arial" charset="0"/>
              </a:rPr>
              <a:t>Examples</a:t>
            </a:r>
            <a:r>
              <a:rPr lang="en-US" sz="2600" dirty="0">
                <a:latin typeface="Arial" charset="0"/>
              </a:rPr>
              <a:t>: </a:t>
            </a:r>
            <a:r>
              <a:rPr lang="en-US" sz="2600" i="1" dirty="0">
                <a:latin typeface="Arial" charset="0"/>
              </a:rPr>
              <a:t>Positive</a:t>
            </a:r>
            <a:r>
              <a:rPr lang="en-US" sz="2600" dirty="0">
                <a:latin typeface="Arial" charset="0"/>
              </a:rPr>
              <a:t> - education, urban renewal, public health, R&amp;D, </a:t>
            </a:r>
            <a:r>
              <a:rPr lang="en-US" sz="2600" dirty="0" err="1">
                <a:latin typeface="Arial" charset="0"/>
              </a:rPr>
              <a:t>etc</a:t>
            </a:r>
            <a:r>
              <a:rPr lang="en-US" sz="2600" dirty="0">
                <a:latin typeface="Arial" charset="0"/>
              </a:rPr>
              <a:t>; </a:t>
            </a:r>
            <a:r>
              <a:rPr lang="en-US" sz="2600" i="1" dirty="0">
                <a:latin typeface="Arial" charset="0"/>
              </a:rPr>
              <a:t>Negative</a:t>
            </a:r>
            <a:r>
              <a:rPr lang="en-US" sz="2600" dirty="0">
                <a:latin typeface="Arial" charset="0"/>
              </a:rPr>
              <a:t> - air pollution, noise pollution, etc.</a:t>
            </a:r>
          </a:p>
          <a:p>
            <a:pPr marL="571500" indent="-571500">
              <a:spcBef>
                <a:spcPct val="0"/>
              </a:spcBef>
              <a:buFontTx/>
              <a:buNone/>
              <a:defRPr/>
            </a:pPr>
            <a:endParaRPr lang="en-US" sz="2200" dirty="0">
              <a:latin typeface="Arial" charset="0"/>
              <a:cs typeface="+mn-cs"/>
            </a:endParaRPr>
          </a:p>
          <a:p>
            <a:pPr marL="571500" indent="-571500">
              <a:spcBef>
                <a:spcPct val="0"/>
              </a:spcBef>
              <a:buFontTx/>
              <a:buNone/>
              <a:defRPr/>
            </a:pPr>
            <a:endParaRPr lang="en-US" sz="2200" dirty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159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Goods</a:t>
            </a:r>
            <a:endParaRPr lang="en-US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84600" y="1600200"/>
            <a:ext cx="8402200" cy="4525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indent="-571500">
              <a:spcBef>
                <a:spcPts val="1800"/>
              </a:spcBef>
              <a:buFontTx/>
              <a:buNone/>
              <a:defRPr/>
            </a:pPr>
            <a:r>
              <a:rPr lang="en-US" sz="2200" b="1" dirty="0" smtClean="0">
                <a:latin typeface="Arial" charset="0"/>
                <a:cs typeface="+mn-cs"/>
              </a:rPr>
              <a:t>Non-exclusive </a:t>
            </a:r>
            <a:r>
              <a:rPr lang="en-US" sz="2200" b="1" dirty="0">
                <a:latin typeface="Arial" charset="0"/>
                <a:cs typeface="+mn-cs"/>
              </a:rPr>
              <a:t>(Public) goods</a:t>
            </a:r>
          </a:p>
          <a:p>
            <a:pPr marL="571500" indent="-571500">
              <a:spcBef>
                <a:spcPts val="1800"/>
              </a:spcBef>
              <a:buFontTx/>
              <a:buChar char="-"/>
              <a:defRPr/>
            </a:pPr>
            <a:r>
              <a:rPr lang="en-US" sz="2200" dirty="0">
                <a:latin typeface="Arial" charset="0"/>
                <a:cs typeface="+mn-cs"/>
              </a:rPr>
              <a:t>A good for which, once someone buys, it everyone is able to enjoy the full amount of the services provided by the good</a:t>
            </a:r>
          </a:p>
          <a:p>
            <a:pPr marL="571500" indent="-571500">
              <a:spcBef>
                <a:spcPts val="1800"/>
              </a:spcBef>
              <a:buFontTx/>
              <a:buChar char="-"/>
              <a:defRPr/>
            </a:pPr>
            <a:r>
              <a:rPr lang="en-US" sz="2200" b="1" dirty="0">
                <a:latin typeface="Arial" charset="0"/>
                <a:cs typeface="+mn-cs"/>
              </a:rPr>
              <a:t>Examples</a:t>
            </a:r>
            <a:r>
              <a:rPr lang="en-US" sz="2200" dirty="0">
                <a:latin typeface="Arial" charset="0"/>
                <a:cs typeface="+mn-cs"/>
              </a:rPr>
              <a:t>: national defense, highways, parks, pools, golf clubs, etc.</a:t>
            </a:r>
          </a:p>
          <a:p>
            <a:pPr marL="571500" indent="-571500">
              <a:spcBef>
                <a:spcPts val="1800"/>
              </a:spcBef>
              <a:buFontTx/>
              <a:buChar char="-"/>
              <a:defRPr/>
            </a:pPr>
            <a:r>
              <a:rPr lang="en-US" sz="2200" b="1" dirty="0">
                <a:latin typeface="Arial" charset="0"/>
                <a:cs typeface="+mn-cs"/>
              </a:rPr>
              <a:t>Problem</a:t>
            </a:r>
            <a:r>
              <a:rPr lang="en-US" sz="2200" dirty="0">
                <a:latin typeface="Arial" charset="0"/>
                <a:cs typeface="+mn-cs"/>
              </a:rPr>
              <a:t>: If you can consume a good whether you pay for it or not, you have no incentive to contribute to production (the </a:t>
            </a:r>
            <a:r>
              <a:rPr lang="en-US" sz="2200" b="1" dirty="0">
                <a:latin typeface="Arial" charset="0"/>
                <a:cs typeface="+mn-cs"/>
              </a:rPr>
              <a:t>free-rider problem</a:t>
            </a:r>
            <a:r>
              <a:rPr lang="en-US" sz="2200" dirty="0">
                <a:latin typeface="Arial" charset="0"/>
                <a:cs typeface="+mn-cs"/>
              </a:rPr>
              <a:t>) which results in under-production</a:t>
            </a:r>
          </a:p>
          <a:p>
            <a:pPr marL="571500" indent="-571500">
              <a:spcBef>
                <a:spcPts val="1800"/>
              </a:spcBef>
              <a:buFontTx/>
              <a:buChar char="-"/>
              <a:defRPr/>
            </a:pPr>
            <a:r>
              <a:rPr lang="en-US" sz="2200" b="1" dirty="0">
                <a:latin typeface="Arial" charset="0"/>
                <a:cs typeface="+mn-cs"/>
              </a:rPr>
              <a:t>Solution</a:t>
            </a:r>
            <a:r>
              <a:rPr lang="en-US" sz="2200" dirty="0">
                <a:latin typeface="Arial" charset="0"/>
                <a:cs typeface="+mn-cs"/>
              </a:rPr>
              <a:t>: Government provides more efficient level of production which is financed through collection of </a:t>
            </a:r>
            <a:r>
              <a:rPr lang="en-US" sz="2200" dirty="0" smtClean="0">
                <a:latin typeface="Arial" charset="0"/>
                <a:cs typeface="+mn-cs"/>
              </a:rPr>
              <a:t>taxes.</a:t>
            </a:r>
            <a:r>
              <a:rPr lang="en-US" sz="2200" dirty="0">
                <a:latin typeface="Arial" charset="0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61614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Property Rights &amp; Economy of Scales</a:t>
            </a:r>
            <a:endParaRPr lang="en-US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16839" y="1600200"/>
            <a:ext cx="8689026" cy="50912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 marL="393700" indent="-393700">
              <a:spcBef>
                <a:spcPts val="1200"/>
              </a:spcBef>
              <a:buFontTx/>
              <a:buNone/>
              <a:defRPr/>
            </a:pPr>
            <a:r>
              <a:rPr lang="en-US" sz="2100" b="1" dirty="0">
                <a:latin typeface="Arial" charset="0"/>
                <a:cs typeface="+mn-cs"/>
              </a:rPr>
              <a:t>1. Property Rights and Enforceable Contracts </a:t>
            </a:r>
          </a:p>
          <a:p>
            <a:pPr marL="393700" indent="-393700">
              <a:spcBef>
                <a:spcPts val="12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  <a:cs typeface="+mn-cs"/>
              </a:rPr>
              <a:t>Problem</a:t>
            </a:r>
            <a:r>
              <a:rPr lang="en-US" sz="2100" dirty="0">
                <a:latin typeface="Arial" charset="0"/>
                <a:cs typeface="+mn-cs"/>
              </a:rPr>
              <a:t>: If property rights are not protected (i.e. I can steal what you produce) there is no incentive to undertake economic activity</a:t>
            </a:r>
          </a:p>
          <a:p>
            <a:pPr marL="393700" indent="-393700">
              <a:spcBef>
                <a:spcPts val="12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  <a:cs typeface="+mn-cs"/>
              </a:rPr>
              <a:t>Solution</a:t>
            </a:r>
            <a:r>
              <a:rPr lang="en-US" sz="2100" dirty="0">
                <a:latin typeface="Arial" charset="0"/>
                <a:cs typeface="+mn-cs"/>
              </a:rPr>
              <a:t>: Government regulation and </a:t>
            </a:r>
            <a:r>
              <a:rPr lang="en-US" sz="2100" dirty="0" smtClean="0">
                <a:latin typeface="Arial" charset="0"/>
                <a:cs typeface="+mn-cs"/>
              </a:rPr>
              <a:t>enforcement.</a:t>
            </a:r>
            <a:endParaRPr lang="en-US" sz="2100" dirty="0">
              <a:latin typeface="Arial" charset="0"/>
              <a:cs typeface="+mn-cs"/>
            </a:endParaRPr>
          </a:p>
          <a:p>
            <a:pPr marL="393700" indent="-393700">
              <a:spcBef>
                <a:spcPts val="1200"/>
              </a:spcBef>
              <a:buFontTx/>
              <a:buChar char="-"/>
              <a:defRPr/>
            </a:pPr>
            <a:endParaRPr lang="en-US" sz="2100" dirty="0">
              <a:latin typeface="Arial" charset="0"/>
              <a:cs typeface="+mn-cs"/>
            </a:endParaRPr>
          </a:p>
          <a:p>
            <a:pPr marL="393700" indent="-393700">
              <a:spcBef>
                <a:spcPts val="1200"/>
              </a:spcBef>
              <a:buFontTx/>
              <a:buNone/>
              <a:defRPr/>
            </a:pPr>
            <a:r>
              <a:rPr lang="en-US" sz="2100" b="1" dirty="0">
                <a:latin typeface="Arial" charset="0"/>
                <a:cs typeface="+mn-cs"/>
              </a:rPr>
              <a:t>2. Decreasing Costs/Economies of Scale</a:t>
            </a:r>
          </a:p>
          <a:p>
            <a:pPr marL="393700" indent="-393700">
              <a:spcBef>
                <a:spcPts val="1200"/>
              </a:spcBef>
              <a:buFontTx/>
              <a:buChar char="-"/>
              <a:defRPr/>
            </a:pPr>
            <a:r>
              <a:rPr lang="en-US" sz="2100" dirty="0">
                <a:latin typeface="Arial" charset="0"/>
                <a:cs typeface="+mn-cs"/>
              </a:rPr>
              <a:t>Goods for which the average cost of production decreases as quantity produced increases over a large scale</a:t>
            </a:r>
          </a:p>
          <a:p>
            <a:pPr marL="393700" indent="-393700">
              <a:spcBef>
                <a:spcPts val="12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  <a:cs typeface="+mn-cs"/>
              </a:rPr>
              <a:t>Example</a:t>
            </a:r>
            <a:r>
              <a:rPr lang="en-US" sz="2100" dirty="0">
                <a:latin typeface="Arial" charset="0"/>
                <a:cs typeface="+mn-cs"/>
              </a:rPr>
              <a:t>: Public utilities, public transportation, </a:t>
            </a:r>
            <a:r>
              <a:rPr lang="en-US" sz="2100" dirty="0" err="1" smtClean="0">
                <a:latin typeface="Arial" charset="0"/>
                <a:cs typeface="+mn-cs"/>
              </a:rPr>
              <a:t>telecomms</a:t>
            </a:r>
            <a:r>
              <a:rPr lang="en-US" sz="2100" dirty="0">
                <a:latin typeface="Arial" charset="0"/>
                <a:cs typeface="+mn-cs"/>
              </a:rPr>
              <a:t>, etc.</a:t>
            </a:r>
          </a:p>
          <a:p>
            <a:pPr marL="393700" indent="-393700">
              <a:spcBef>
                <a:spcPts val="12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  <a:cs typeface="+mn-cs"/>
              </a:rPr>
              <a:t>Problem</a:t>
            </a:r>
            <a:r>
              <a:rPr lang="en-US" sz="2100" dirty="0">
                <a:latin typeface="Arial" charset="0"/>
                <a:cs typeface="+mn-cs"/>
              </a:rPr>
              <a:t>: Efficient production results with one (or few) large firms. </a:t>
            </a:r>
          </a:p>
          <a:p>
            <a:pPr marL="954088" lvl="1" indent="-381000">
              <a:spcBef>
                <a:spcPts val="1200"/>
              </a:spcBef>
              <a:buFontTx/>
              <a:buChar char="-"/>
              <a:defRPr/>
            </a:pPr>
            <a:r>
              <a:rPr lang="en-US" sz="2100" dirty="0">
                <a:latin typeface="Arial" charset="0"/>
              </a:rPr>
              <a:t>Such a market has incentive to act as monopoly which results in under-production</a:t>
            </a:r>
          </a:p>
          <a:p>
            <a:pPr marL="393700" indent="-393700">
              <a:spcBef>
                <a:spcPts val="12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  <a:cs typeface="+mn-cs"/>
              </a:rPr>
              <a:t>Solution</a:t>
            </a:r>
            <a:r>
              <a:rPr lang="en-US" sz="2100" dirty="0">
                <a:latin typeface="Arial" charset="0"/>
                <a:cs typeface="+mn-cs"/>
              </a:rPr>
              <a:t>: Government grants monopoly and regulates production to get more efficient </a:t>
            </a:r>
            <a:r>
              <a:rPr lang="en-US" sz="2100" dirty="0" smtClean="0">
                <a:latin typeface="Arial" charset="0"/>
                <a:cs typeface="+mn-cs"/>
              </a:rPr>
              <a:t>outcome.</a:t>
            </a:r>
            <a:r>
              <a:rPr lang="en-US" sz="2100" dirty="0">
                <a:latin typeface="Arial" charset="0"/>
                <a:cs typeface="+mn-cs"/>
              </a:rPr>
              <a:t>	</a:t>
            </a:r>
          </a:p>
          <a:p>
            <a:pPr marL="393700" indent="-393700">
              <a:spcBef>
                <a:spcPct val="0"/>
              </a:spcBef>
              <a:buFontTx/>
              <a:buChar char="-"/>
              <a:defRPr/>
            </a:pPr>
            <a:endParaRPr lang="en-US" sz="2100" dirty="0">
              <a:latin typeface="Arial" charset="0"/>
              <a:cs typeface="+mn-cs"/>
            </a:endParaRPr>
          </a:p>
          <a:p>
            <a:pPr marL="393700" indent="-393700">
              <a:spcBef>
                <a:spcPct val="0"/>
              </a:spcBef>
              <a:buFontTx/>
              <a:buNone/>
              <a:defRPr/>
            </a:pPr>
            <a:endParaRPr lang="en-US" sz="2100" dirty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244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Asymmetric Information</a:t>
            </a:r>
            <a:endParaRPr lang="en-US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47815" y="1600200"/>
            <a:ext cx="8580607" cy="502932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393700" indent="-393700">
              <a:spcBef>
                <a:spcPts val="600"/>
              </a:spcBef>
              <a:buFontTx/>
              <a:buNone/>
              <a:defRPr/>
            </a:pPr>
            <a:r>
              <a:rPr lang="en-US" sz="2100" b="1" dirty="0" smtClean="0">
                <a:latin typeface="Arial" charset="0"/>
                <a:cs typeface="+mn-cs"/>
              </a:rPr>
              <a:t>Private</a:t>
            </a:r>
            <a:r>
              <a:rPr lang="en-US" sz="2100" b="1" dirty="0">
                <a:latin typeface="Arial" charset="0"/>
                <a:cs typeface="+mn-cs"/>
              </a:rPr>
              <a:t>/Asymmetric Information: </a:t>
            </a:r>
          </a:p>
          <a:p>
            <a:pPr marL="393700" indent="-393700">
              <a:spcBef>
                <a:spcPts val="600"/>
              </a:spcBef>
              <a:buFontTx/>
              <a:buChar char="-"/>
              <a:defRPr/>
            </a:pPr>
            <a:r>
              <a:rPr lang="en-US" sz="2100" dirty="0">
                <a:latin typeface="Arial" charset="0"/>
                <a:cs typeface="+mn-cs"/>
              </a:rPr>
              <a:t>One party in a two-party transaction possesses more information than the </a:t>
            </a:r>
            <a:r>
              <a:rPr lang="en-US" sz="2100" dirty="0" smtClean="0">
                <a:latin typeface="Arial" charset="0"/>
                <a:cs typeface="+mn-cs"/>
              </a:rPr>
              <a:t>other:</a:t>
            </a:r>
            <a:endParaRPr lang="en-US" sz="2100" dirty="0">
              <a:latin typeface="Arial" charset="0"/>
              <a:cs typeface="+mn-cs"/>
            </a:endParaRPr>
          </a:p>
          <a:p>
            <a:pPr marL="954088" lvl="1" indent="-381000">
              <a:spcBef>
                <a:spcPts val="600"/>
              </a:spcBef>
              <a:buFontTx/>
              <a:buChar char="-"/>
              <a:defRPr/>
            </a:pPr>
            <a:r>
              <a:rPr lang="en-US" sz="2100" i="1" dirty="0">
                <a:latin typeface="Arial" charset="0"/>
              </a:rPr>
              <a:t>Firms</a:t>
            </a:r>
            <a:r>
              <a:rPr lang="en-US" sz="2100" dirty="0">
                <a:latin typeface="Arial" charset="0"/>
              </a:rPr>
              <a:t> may possess more information</a:t>
            </a:r>
          </a:p>
          <a:p>
            <a:pPr marL="1439863" lvl="2" indent="-306388">
              <a:spcBef>
                <a:spcPts val="6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</a:rPr>
              <a:t>Example</a:t>
            </a:r>
            <a:r>
              <a:rPr lang="en-US" sz="2100" dirty="0">
                <a:latin typeface="Arial" charset="0"/>
              </a:rPr>
              <a:t>: Product quality, drug safety/effectiveness, etc.</a:t>
            </a:r>
          </a:p>
          <a:p>
            <a:pPr marL="954088" lvl="1" indent="-381000">
              <a:spcBef>
                <a:spcPts val="600"/>
              </a:spcBef>
              <a:buFontTx/>
              <a:buChar char="-"/>
              <a:defRPr/>
            </a:pPr>
            <a:r>
              <a:rPr lang="en-US" sz="2100" i="1" dirty="0">
                <a:latin typeface="Arial" charset="0"/>
              </a:rPr>
              <a:t>Individuals</a:t>
            </a:r>
            <a:r>
              <a:rPr lang="en-US" sz="2100" dirty="0">
                <a:latin typeface="Arial" charset="0"/>
              </a:rPr>
              <a:t> may possess more information</a:t>
            </a:r>
          </a:p>
          <a:p>
            <a:pPr marL="1439863" lvl="2" indent="-306388">
              <a:spcBef>
                <a:spcPts val="6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</a:rPr>
              <a:t>Example</a:t>
            </a:r>
            <a:r>
              <a:rPr lang="en-US" sz="2100" dirty="0">
                <a:latin typeface="Arial" charset="0"/>
              </a:rPr>
              <a:t>: Individual health, personal risk-avoidance, etc.</a:t>
            </a:r>
          </a:p>
          <a:p>
            <a:pPr marL="393700" indent="-393700">
              <a:spcBef>
                <a:spcPts val="6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  <a:cs typeface="+mn-cs"/>
              </a:rPr>
              <a:t>Problem</a:t>
            </a:r>
            <a:r>
              <a:rPr lang="en-US" sz="2100" dirty="0">
                <a:latin typeface="Arial" charset="0"/>
                <a:cs typeface="+mn-cs"/>
              </a:rPr>
              <a:t>: Party possessing more information can take advantage of other party which results in inefficient outcome</a:t>
            </a:r>
          </a:p>
          <a:p>
            <a:pPr marL="393700" indent="-393700">
              <a:spcBef>
                <a:spcPts val="600"/>
              </a:spcBef>
              <a:buFontTx/>
              <a:buChar char="-"/>
              <a:defRPr/>
            </a:pPr>
            <a:r>
              <a:rPr lang="en-US" sz="2100" b="1" dirty="0">
                <a:latin typeface="Arial" charset="0"/>
                <a:cs typeface="+mn-cs"/>
              </a:rPr>
              <a:t>Solution</a:t>
            </a:r>
            <a:r>
              <a:rPr lang="en-US" sz="2100" dirty="0">
                <a:latin typeface="Arial" charset="0"/>
                <a:cs typeface="+mn-cs"/>
              </a:rPr>
              <a:t>: Government creates oversight bodies that regulate functioning of such markets to create more efficient </a:t>
            </a:r>
            <a:r>
              <a:rPr lang="en-US" sz="2100" dirty="0" smtClean="0">
                <a:latin typeface="Arial" charset="0"/>
                <a:cs typeface="+mn-cs"/>
              </a:rPr>
              <a:t>outcome.</a:t>
            </a:r>
            <a:r>
              <a:rPr lang="en-US" sz="2100" dirty="0">
                <a:latin typeface="Arial" charset="0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40905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93" y="2250762"/>
            <a:ext cx="8565118" cy="31860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Public policy must be able to tackle issues on market failures. </a:t>
            </a:r>
          </a:p>
          <a:p>
            <a:pPr marL="514350" indent="-514350">
              <a:buFont typeface="+mj-lt"/>
              <a:buAutoNum type="arabicPeriod"/>
            </a:pP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The role of government, i.e. public policy-making, is inevitable and will never end.</a:t>
            </a:r>
          </a:p>
        </p:txBody>
      </p:sp>
    </p:spTree>
    <p:extLst>
      <p:ext uri="{BB962C8B-B14F-4D97-AF65-F5344CB8AC3E}">
        <p14:creationId xmlns:p14="http://schemas.microsoft.com/office/powerpoint/2010/main" val="29683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8728"/>
          </a:xfrm>
        </p:spPr>
        <p:txBody>
          <a:bodyPr/>
          <a:lstStyle/>
          <a:p>
            <a:r>
              <a:rPr lang="en-US" b="1" dirty="0" smtClean="0"/>
              <a:t>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Welfare economics: how understanding consumer behavior is important for making public policy.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Budget constraint and indifference curves.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Pure exchange economy: the Pareto efficiency.</a:t>
            </a:r>
          </a:p>
          <a:p>
            <a:pPr marL="514350" indent="-514350">
              <a:spcBef>
                <a:spcPts val="2568"/>
              </a:spcBef>
              <a:buFont typeface="+mj-lt"/>
              <a:buAutoNum type="arabicPeriod"/>
            </a:pPr>
            <a:r>
              <a:rPr lang="en-US" dirty="0" smtClean="0"/>
              <a:t>The role of government: public policy.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99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Welfare Policy </a:t>
            </a:r>
            <a:r>
              <a:rPr lang="en-US" sz="3600" b="1" dirty="0"/>
              <a:t>a</a:t>
            </a:r>
            <a:r>
              <a:rPr lang="en-US" sz="3600" b="1" dirty="0" smtClean="0"/>
              <a:t>nd Microeconomic Tools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4272"/>
              </a:spcBef>
              <a:defRPr/>
            </a:pPr>
            <a:r>
              <a:rPr lang="en-US" altLang="zh-CN" sz="2800" b="1" i="1" dirty="0">
                <a:latin typeface="Arial" charset="0"/>
                <a:ea typeface="宋体" charset="0"/>
                <a:cs typeface="宋体" charset="0"/>
              </a:rPr>
              <a:t>Welfare economics</a:t>
            </a: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 is concerned with the social desirability of alternative economic states.</a:t>
            </a:r>
          </a:p>
          <a:p>
            <a:pPr lvl="1">
              <a:lnSpc>
                <a:spcPct val="90000"/>
              </a:lnSpc>
              <a:spcBef>
                <a:spcPts val="4272"/>
              </a:spcBef>
              <a:defRPr/>
            </a:pP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Distinguishes cases when private markets work well from cases where government intervention may be warranted.</a:t>
            </a:r>
          </a:p>
          <a:p>
            <a:pPr>
              <a:lnSpc>
                <a:spcPct val="90000"/>
              </a:lnSpc>
              <a:spcBef>
                <a:spcPts val="4272"/>
              </a:spcBef>
              <a:defRPr/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Relies heavily on basic microeconomic tools, particularly </a:t>
            </a:r>
            <a:r>
              <a:rPr lang="en-US" altLang="zh-CN" sz="2800" dirty="0" smtClean="0">
                <a:latin typeface="Arial" charset="0"/>
                <a:ea typeface="宋体" charset="0"/>
                <a:cs typeface="宋体" charset="0"/>
              </a:rPr>
              <a:t>consumer behaviors, indifference curves, Pareto efficiency, market failures, etc.</a:t>
            </a:r>
            <a:endParaRPr lang="en-US" altLang="zh-CN" sz="2800" dirty="0">
              <a:latin typeface="Arial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1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12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consumers have budget constraints</a:t>
            </a:r>
            <a:endParaRPr lang="en-US" dirty="0"/>
          </a:p>
        </p:txBody>
      </p:sp>
      <p:pic>
        <p:nvPicPr>
          <p:cNvPr id="4" name="Picture 3" descr="Fig2-5_PP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15" y="1166964"/>
            <a:ext cx="6660834" cy="514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504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7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Indifference Curves</a:t>
            </a:r>
            <a:endParaRPr lang="en-US" dirty="0"/>
          </a:p>
        </p:txBody>
      </p:sp>
      <p:pic>
        <p:nvPicPr>
          <p:cNvPr id="4" name="Picture 3" descr="Fig2-1_PP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2076449"/>
            <a:ext cx="7591425" cy="435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860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64338" y="6032500"/>
            <a:ext cx="2286000" cy="228600"/>
          </a:xfrm>
          <a:noFill/>
        </p:spPr>
        <p:txBody>
          <a:bodyPr/>
          <a:lstStyle>
            <a:lvl1pPr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F915C97-9C88-5546-94B6-7FBCB941F180}" type="slidenum">
              <a:rPr kumimoji="0" lang="en-US" sz="1400">
                <a:solidFill>
                  <a:srgbClr val="000000"/>
                </a:solidFill>
                <a:ea typeface="宋体" charset="0"/>
                <a:cs typeface="宋体" charset="0"/>
              </a:rPr>
              <a:pPr eaLnBrk="1" hangingPunct="1"/>
              <a:t>6</a:t>
            </a:fld>
            <a:endParaRPr kumimoji="0" lang="en-US" sz="140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1168400" y="763588"/>
            <a:ext cx="7172325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31" name="Rectangle 11"/>
          <p:cNvSpPr>
            <a:spLocks noChangeArrowheads="1"/>
          </p:cNvSpPr>
          <p:nvPr/>
        </p:nvSpPr>
        <p:spPr bwMode="auto">
          <a:xfrm>
            <a:off x="3314700" y="2160588"/>
            <a:ext cx="61912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32" name="Rectangle 12"/>
          <p:cNvSpPr>
            <a:spLocks noChangeArrowheads="1"/>
          </p:cNvSpPr>
          <p:nvPr/>
        </p:nvSpPr>
        <p:spPr bwMode="auto">
          <a:xfrm>
            <a:off x="3592513" y="2216150"/>
            <a:ext cx="107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en-US" altLang="cs-CZ" sz="2200" b="1" smtClean="0">
                <a:solidFill>
                  <a:srgbClr val="000000"/>
                </a:solidFill>
                <a:ea typeface="+mn-ea"/>
                <a:cs typeface="+mn-cs"/>
              </a:rPr>
              <a:t>I</a:t>
            </a:r>
            <a:endParaRPr lang="en-US" altLang="cs-CZ" sz="3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3686175" y="2386013"/>
            <a:ext cx="889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en-US" altLang="cs-CZ" sz="1400" b="1" smtClean="0">
                <a:solidFill>
                  <a:srgbClr val="000000"/>
                </a:solidFill>
                <a:ea typeface="+mn-ea"/>
                <a:cs typeface="+mn-cs"/>
              </a:rPr>
              <a:t>1</a:t>
            </a:r>
            <a:endParaRPr lang="en-US" altLang="cs-CZ" sz="3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34" name="Rectangle 14"/>
          <p:cNvSpPr>
            <a:spLocks noChangeArrowheads="1"/>
          </p:cNvSpPr>
          <p:nvPr/>
        </p:nvSpPr>
        <p:spPr bwMode="auto">
          <a:xfrm>
            <a:off x="3990975" y="1920875"/>
            <a:ext cx="5619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37" name="Line 17"/>
          <p:cNvSpPr>
            <a:spLocks noChangeShapeType="1"/>
          </p:cNvSpPr>
          <p:nvPr/>
        </p:nvSpPr>
        <p:spPr bwMode="auto">
          <a:xfrm>
            <a:off x="3019425" y="1668463"/>
            <a:ext cx="1588" cy="33512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3033713" y="5005388"/>
            <a:ext cx="5021262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39" name="Rectangle 19"/>
          <p:cNvSpPr>
            <a:spLocks noChangeArrowheads="1"/>
          </p:cNvSpPr>
          <p:nvPr/>
        </p:nvSpPr>
        <p:spPr bwMode="auto">
          <a:xfrm>
            <a:off x="6184900" y="5019675"/>
            <a:ext cx="2011363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6967538" y="5078413"/>
            <a:ext cx="10890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cs-CZ" altLang="cs-CZ" sz="2800" b="1" dirty="0" err="1" smtClean="0">
                <a:solidFill>
                  <a:srgbClr val="000000"/>
                </a:solidFill>
                <a:ea typeface="+mn-ea"/>
                <a:cs typeface="+mn-cs"/>
              </a:rPr>
              <a:t>good</a:t>
            </a:r>
            <a:r>
              <a:rPr lang="en-US" altLang="cs-CZ" sz="2800" b="1" dirty="0" smtClean="0">
                <a:solidFill>
                  <a:srgbClr val="000000"/>
                </a:solidFill>
                <a:ea typeface="+mn-ea"/>
                <a:cs typeface="+mn-cs"/>
              </a:rPr>
              <a:t> X</a:t>
            </a:r>
            <a:endParaRPr lang="en-US" altLang="cs-CZ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41" name="Rectangle 21"/>
          <p:cNvSpPr>
            <a:spLocks noChangeArrowheads="1"/>
          </p:cNvSpPr>
          <p:nvPr/>
        </p:nvSpPr>
        <p:spPr bwMode="auto">
          <a:xfrm>
            <a:off x="1444625" y="1752600"/>
            <a:ext cx="15748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42" name="Rectangle 22"/>
          <p:cNvSpPr>
            <a:spLocks noChangeArrowheads="1"/>
          </p:cNvSpPr>
          <p:nvPr/>
        </p:nvSpPr>
        <p:spPr bwMode="auto">
          <a:xfrm>
            <a:off x="1760538" y="1558925"/>
            <a:ext cx="10763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cs-CZ" altLang="cs-CZ" sz="2800" b="1" dirty="0" err="1" smtClean="0">
                <a:solidFill>
                  <a:srgbClr val="000000"/>
                </a:solidFill>
                <a:ea typeface="+mn-ea"/>
                <a:cs typeface="+mn-cs"/>
              </a:rPr>
              <a:t>good</a:t>
            </a:r>
            <a:r>
              <a:rPr lang="en-US" altLang="cs-CZ" sz="2800" b="1" dirty="0" smtClean="0">
                <a:solidFill>
                  <a:srgbClr val="000000"/>
                </a:solidFill>
                <a:ea typeface="+mn-ea"/>
                <a:cs typeface="+mn-cs"/>
              </a:rPr>
              <a:t> Y</a:t>
            </a:r>
            <a:endParaRPr lang="en-US" altLang="cs-CZ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>
            <a:off x="3019425" y="2667000"/>
            <a:ext cx="2798763" cy="2324100"/>
          </a:xfrm>
          <a:prstGeom prst="line">
            <a:avLst/>
          </a:prstGeom>
          <a:noFill/>
          <a:ln w="428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45" name="Freeform 25"/>
          <p:cNvSpPr>
            <a:spLocks/>
          </p:cNvSpPr>
          <p:nvPr/>
        </p:nvSpPr>
        <p:spPr bwMode="auto">
          <a:xfrm>
            <a:off x="3722688" y="2597150"/>
            <a:ext cx="3038475" cy="1916113"/>
          </a:xfrm>
          <a:custGeom>
            <a:avLst/>
            <a:gdLst>
              <a:gd name="T0" fmla="*/ 216 w 216"/>
              <a:gd name="T1" fmla="*/ 136 h 136"/>
              <a:gd name="T2" fmla="*/ 0 w 216"/>
              <a:gd name="T3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16" h="136">
                <a:moveTo>
                  <a:pt x="216" y="136"/>
                </a:moveTo>
                <a:cubicBezTo>
                  <a:pt x="96" y="136"/>
                  <a:pt x="0" y="75"/>
                  <a:pt x="0" y="0"/>
                </a:cubicBezTo>
              </a:path>
            </a:pathLst>
          </a:custGeom>
          <a:noFill/>
          <a:ln w="428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50" name="Rectangle 30"/>
          <p:cNvSpPr>
            <a:spLocks noChangeArrowheads="1"/>
          </p:cNvSpPr>
          <p:nvPr/>
        </p:nvSpPr>
        <p:spPr bwMode="auto">
          <a:xfrm>
            <a:off x="5537200" y="4554538"/>
            <a:ext cx="957263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51" name="Rectangle 31"/>
          <p:cNvSpPr>
            <a:spLocks noChangeArrowheads="1"/>
          </p:cNvSpPr>
          <p:nvPr/>
        </p:nvSpPr>
        <p:spPr bwMode="auto">
          <a:xfrm>
            <a:off x="5745163" y="4597400"/>
            <a:ext cx="409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cs-CZ" altLang="cs-CZ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CE" pitchFamily="18" charset="-18"/>
                <a:ea typeface="+mn-ea"/>
                <a:cs typeface="+mn-cs"/>
              </a:rPr>
              <a:t>BL</a:t>
            </a:r>
            <a:endParaRPr lang="en-US" altLang="cs-CZ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55" name="Rectangle 35"/>
          <p:cNvSpPr>
            <a:spLocks noChangeArrowheads="1"/>
          </p:cNvSpPr>
          <p:nvPr/>
        </p:nvSpPr>
        <p:spPr bwMode="auto">
          <a:xfrm>
            <a:off x="4413250" y="820738"/>
            <a:ext cx="4778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cs-CZ" altLang="cs-CZ" sz="2800" b="1" dirty="0" smtClean="0">
                <a:solidFill>
                  <a:srgbClr val="000000"/>
                </a:solidFill>
                <a:ea typeface="+mn-ea"/>
                <a:cs typeface="+mn-cs"/>
              </a:rPr>
              <a:t>BL</a:t>
            </a:r>
            <a:endParaRPr lang="en-US" altLang="cs-CZ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557" name="Rectangle 37"/>
          <p:cNvSpPr>
            <a:spLocks noChangeArrowheads="1"/>
          </p:cNvSpPr>
          <p:nvPr/>
        </p:nvSpPr>
        <p:spPr bwMode="auto">
          <a:xfrm>
            <a:off x="5749925" y="774700"/>
            <a:ext cx="21859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en-US" altLang="cs-CZ" sz="2800" b="1" dirty="0" smtClean="0">
                <a:solidFill>
                  <a:srgbClr val="000000"/>
                </a:solidFill>
                <a:ea typeface="+mn-ea"/>
                <a:cs typeface="+mn-cs"/>
              </a:rPr>
              <a:t> - </a:t>
            </a:r>
            <a:r>
              <a:rPr lang="cs-CZ" altLang="cs-CZ" sz="2800" b="1" dirty="0" smtClean="0">
                <a:solidFill>
                  <a:srgbClr val="000000"/>
                </a:solidFill>
                <a:ea typeface="+mn-ea"/>
                <a:cs typeface="+mn-cs"/>
              </a:rPr>
              <a:t>Budget Line</a:t>
            </a:r>
            <a:endParaRPr lang="en-US" altLang="cs-CZ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grpSp>
        <p:nvGrpSpPr>
          <p:cNvPr id="25619" name="Group 71"/>
          <p:cNvGrpSpPr>
            <a:grpSpLocks/>
          </p:cNvGrpSpPr>
          <p:nvPr/>
        </p:nvGrpSpPr>
        <p:grpSpPr bwMode="auto">
          <a:xfrm>
            <a:off x="3006725" y="3738563"/>
            <a:ext cx="1377950" cy="28575"/>
            <a:chOff x="1809" y="2587"/>
            <a:chExt cx="868" cy="18"/>
          </a:xfrm>
        </p:grpSpPr>
        <p:sp>
          <p:nvSpPr>
            <p:cNvPr id="107566" name="Rectangle 46"/>
            <p:cNvSpPr>
              <a:spLocks noChangeArrowheads="1"/>
            </p:cNvSpPr>
            <p:nvPr/>
          </p:nvSpPr>
          <p:spPr bwMode="auto">
            <a:xfrm>
              <a:off x="2659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67" name="Rectangle 47"/>
            <p:cNvSpPr>
              <a:spLocks noChangeArrowheads="1"/>
            </p:cNvSpPr>
            <p:nvPr/>
          </p:nvSpPr>
          <p:spPr bwMode="auto">
            <a:xfrm>
              <a:off x="2624" y="2587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68" name="Rectangle 48"/>
            <p:cNvSpPr>
              <a:spLocks noChangeArrowheads="1"/>
            </p:cNvSpPr>
            <p:nvPr/>
          </p:nvSpPr>
          <p:spPr bwMode="auto">
            <a:xfrm>
              <a:off x="2588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69" name="Rectangle 49"/>
            <p:cNvSpPr>
              <a:spLocks noChangeArrowheads="1"/>
            </p:cNvSpPr>
            <p:nvPr/>
          </p:nvSpPr>
          <p:spPr bwMode="auto">
            <a:xfrm>
              <a:off x="2553" y="2587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0" name="Rectangle 50"/>
            <p:cNvSpPr>
              <a:spLocks noChangeArrowheads="1"/>
            </p:cNvSpPr>
            <p:nvPr/>
          </p:nvSpPr>
          <p:spPr bwMode="auto">
            <a:xfrm>
              <a:off x="2517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1" name="Rectangle 51"/>
            <p:cNvSpPr>
              <a:spLocks noChangeArrowheads="1"/>
            </p:cNvSpPr>
            <p:nvPr/>
          </p:nvSpPr>
          <p:spPr bwMode="auto">
            <a:xfrm>
              <a:off x="2482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2" name="Rectangle 52"/>
            <p:cNvSpPr>
              <a:spLocks noChangeArrowheads="1"/>
            </p:cNvSpPr>
            <p:nvPr/>
          </p:nvSpPr>
          <p:spPr bwMode="auto">
            <a:xfrm>
              <a:off x="2446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3" name="Rectangle 53"/>
            <p:cNvSpPr>
              <a:spLocks noChangeArrowheads="1"/>
            </p:cNvSpPr>
            <p:nvPr/>
          </p:nvSpPr>
          <p:spPr bwMode="auto">
            <a:xfrm>
              <a:off x="2411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4" name="Rectangle 54"/>
            <p:cNvSpPr>
              <a:spLocks noChangeArrowheads="1"/>
            </p:cNvSpPr>
            <p:nvPr/>
          </p:nvSpPr>
          <p:spPr bwMode="auto">
            <a:xfrm>
              <a:off x="2376" y="2587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5" name="Rectangle 55"/>
            <p:cNvSpPr>
              <a:spLocks noChangeArrowheads="1"/>
            </p:cNvSpPr>
            <p:nvPr/>
          </p:nvSpPr>
          <p:spPr bwMode="auto">
            <a:xfrm>
              <a:off x="2340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6" name="Rectangle 56"/>
            <p:cNvSpPr>
              <a:spLocks noChangeArrowheads="1"/>
            </p:cNvSpPr>
            <p:nvPr/>
          </p:nvSpPr>
          <p:spPr bwMode="auto">
            <a:xfrm>
              <a:off x="2305" y="2587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7" name="Rectangle 57"/>
            <p:cNvSpPr>
              <a:spLocks noChangeArrowheads="1"/>
            </p:cNvSpPr>
            <p:nvPr/>
          </p:nvSpPr>
          <p:spPr bwMode="auto">
            <a:xfrm>
              <a:off x="2269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8" name="Rectangle 58"/>
            <p:cNvSpPr>
              <a:spLocks noChangeArrowheads="1"/>
            </p:cNvSpPr>
            <p:nvPr/>
          </p:nvSpPr>
          <p:spPr bwMode="auto">
            <a:xfrm>
              <a:off x="2234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79" name="Rectangle 59"/>
            <p:cNvSpPr>
              <a:spLocks noChangeArrowheads="1"/>
            </p:cNvSpPr>
            <p:nvPr/>
          </p:nvSpPr>
          <p:spPr bwMode="auto">
            <a:xfrm>
              <a:off x="2198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0" name="Rectangle 60"/>
            <p:cNvSpPr>
              <a:spLocks noChangeArrowheads="1"/>
            </p:cNvSpPr>
            <p:nvPr/>
          </p:nvSpPr>
          <p:spPr bwMode="auto">
            <a:xfrm>
              <a:off x="2163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1" name="Rectangle 61"/>
            <p:cNvSpPr>
              <a:spLocks noChangeArrowheads="1"/>
            </p:cNvSpPr>
            <p:nvPr/>
          </p:nvSpPr>
          <p:spPr bwMode="auto">
            <a:xfrm>
              <a:off x="2127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2" name="Rectangle 62"/>
            <p:cNvSpPr>
              <a:spLocks noChangeArrowheads="1"/>
            </p:cNvSpPr>
            <p:nvPr/>
          </p:nvSpPr>
          <p:spPr bwMode="auto">
            <a:xfrm>
              <a:off x="2092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3" name="Rectangle 63"/>
            <p:cNvSpPr>
              <a:spLocks noChangeArrowheads="1"/>
            </p:cNvSpPr>
            <p:nvPr/>
          </p:nvSpPr>
          <p:spPr bwMode="auto">
            <a:xfrm>
              <a:off x="2057" y="2587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4" name="Rectangle 64"/>
            <p:cNvSpPr>
              <a:spLocks noChangeArrowheads="1"/>
            </p:cNvSpPr>
            <p:nvPr/>
          </p:nvSpPr>
          <p:spPr bwMode="auto">
            <a:xfrm>
              <a:off x="2021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5" name="Rectangle 65"/>
            <p:cNvSpPr>
              <a:spLocks noChangeArrowheads="1"/>
            </p:cNvSpPr>
            <p:nvPr/>
          </p:nvSpPr>
          <p:spPr bwMode="auto">
            <a:xfrm>
              <a:off x="1986" y="2587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6" name="Rectangle 66"/>
            <p:cNvSpPr>
              <a:spLocks noChangeArrowheads="1"/>
            </p:cNvSpPr>
            <p:nvPr/>
          </p:nvSpPr>
          <p:spPr bwMode="auto">
            <a:xfrm>
              <a:off x="1950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7" name="Rectangle 67"/>
            <p:cNvSpPr>
              <a:spLocks noChangeArrowheads="1"/>
            </p:cNvSpPr>
            <p:nvPr/>
          </p:nvSpPr>
          <p:spPr bwMode="auto">
            <a:xfrm>
              <a:off x="1915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8" name="Rectangle 68"/>
            <p:cNvSpPr>
              <a:spLocks noChangeArrowheads="1"/>
            </p:cNvSpPr>
            <p:nvPr/>
          </p:nvSpPr>
          <p:spPr bwMode="auto">
            <a:xfrm>
              <a:off x="1879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89" name="Rectangle 69"/>
            <p:cNvSpPr>
              <a:spLocks noChangeArrowheads="1"/>
            </p:cNvSpPr>
            <p:nvPr/>
          </p:nvSpPr>
          <p:spPr bwMode="auto">
            <a:xfrm>
              <a:off x="1844" y="258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0" name="Rectangle 70"/>
            <p:cNvSpPr>
              <a:spLocks noChangeArrowheads="1"/>
            </p:cNvSpPr>
            <p:nvPr/>
          </p:nvSpPr>
          <p:spPr bwMode="auto">
            <a:xfrm>
              <a:off x="1809" y="2587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</p:grpSp>
      <p:grpSp>
        <p:nvGrpSpPr>
          <p:cNvPr id="25620" name="Group 95"/>
          <p:cNvGrpSpPr>
            <a:grpSpLocks/>
          </p:cNvGrpSpPr>
          <p:nvPr/>
        </p:nvGrpSpPr>
        <p:grpSpPr bwMode="auto">
          <a:xfrm>
            <a:off x="4356100" y="3767138"/>
            <a:ext cx="28575" cy="1252537"/>
            <a:chOff x="2659" y="2605"/>
            <a:chExt cx="18" cy="789"/>
          </a:xfrm>
        </p:grpSpPr>
        <p:sp>
          <p:nvSpPr>
            <p:cNvPr id="107592" name="Rectangle 72"/>
            <p:cNvSpPr>
              <a:spLocks noChangeArrowheads="1"/>
            </p:cNvSpPr>
            <p:nvPr/>
          </p:nvSpPr>
          <p:spPr bwMode="auto">
            <a:xfrm>
              <a:off x="2659" y="2605"/>
              <a:ext cx="1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3" name="Rectangle 73"/>
            <p:cNvSpPr>
              <a:spLocks noChangeArrowheads="1"/>
            </p:cNvSpPr>
            <p:nvPr/>
          </p:nvSpPr>
          <p:spPr bwMode="auto">
            <a:xfrm>
              <a:off x="2659" y="2640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4" name="Rectangle 74"/>
            <p:cNvSpPr>
              <a:spLocks noChangeArrowheads="1"/>
            </p:cNvSpPr>
            <p:nvPr/>
          </p:nvSpPr>
          <p:spPr bwMode="auto">
            <a:xfrm>
              <a:off x="2659" y="2676"/>
              <a:ext cx="1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5" name="Rectangle 75"/>
            <p:cNvSpPr>
              <a:spLocks noChangeArrowheads="1"/>
            </p:cNvSpPr>
            <p:nvPr/>
          </p:nvSpPr>
          <p:spPr bwMode="auto">
            <a:xfrm>
              <a:off x="2659" y="2711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6" name="Rectangle 76"/>
            <p:cNvSpPr>
              <a:spLocks noChangeArrowheads="1"/>
            </p:cNvSpPr>
            <p:nvPr/>
          </p:nvSpPr>
          <p:spPr bwMode="auto">
            <a:xfrm>
              <a:off x="2659" y="2747"/>
              <a:ext cx="1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7" name="Rectangle 77"/>
            <p:cNvSpPr>
              <a:spLocks noChangeArrowheads="1"/>
            </p:cNvSpPr>
            <p:nvPr/>
          </p:nvSpPr>
          <p:spPr bwMode="auto">
            <a:xfrm>
              <a:off x="2659" y="2782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8" name="Rectangle 78"/>
            <p:cNvSpPr>
              <a:spLocks noChangeArrowheads="1"/>
            </p:cNvSpPr>
            <p:nvPr/>
          </p:nvSpPr>
          <p:spPr bwMode="auto">
            <a:xfrm>
              <a:off x="2659" y="2818"/>
              <a:ext cx="1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599" name="Rectangle 79"/>
            <p:cNvSpPr>
              <a:spLocks noChangeArrowheads="1"/>
            </p:cNvSpPr>
            <p:nvPr/>
          </p:nvSpPr>
          <p:spPr bwMode="auto">
            <a:xfrm>
              <a:off x="2659" y="2853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0" name="Rectangle 80"/>
            <p:cNvSpPr>
              <a:spLocks noChangeArrowheads="1"/>
            </p:cNvSpPr>
            <p:nvPr/>
          </p:nvSpPr>
          <p:spPr bwMode="auto">
            <a:xfrm>
              <a:off x="2659" y="2888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1" name="Rectangle 81"/>
            <p:cNvSpPr>
              <a:spLocks noChangeArrowheads="1"/>
            </p:cNvSpPr>
            <p:nvPr/>
          </p:nvSpPr>
          <p:spPr bwMode="auto">
            <a:xfrm>
              <a:off x="2659" y="2924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2" name="Rectangle 82"/>
            <p:cNvSpPr>
              <a:spLocks noChangeArrowheads="1"/>
            </p:cNvSpPr>
            <p:nvPr/>
          </p:nvSpPr>
          <p:spPr bwMode="auto">
            <a:xfrm>
              <a:off x="2659" y="2959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3" name="Rectangle 83"/>
            <p:cNvSpPr>
              <a:spLocks noChangeArrowheads="1"/>
            </p:cNvSpPr>
            <p:nvPr/>
          </p:nvSpPr>
          <p:spPr bwMode="auto">
            <a:xfrm>
              <a:off x="2659" y="2995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4" name="Rectangle 84"/>
            <p:cNvSpPr>
              <a:spLocks noChangeArrowheads="1"/>
            </p:cNvSpPr>
            <p:nvPr/>
          </p:nvSpPr>
          <p:spPr bwMode="auto">
            <a:xfrm>
              <a:off x="2659" y="3030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5" name="Rectangle 85"/>
            <p:cNvSpPr>
              <a:spLocks noChangeArrowheads="1"/>
            </p:cNvSpPr>
            <p:nvPr/>
          </p:nvSpPr>
          <p:spPr bwMode="auto">
            <a:xfrm>
              <a:off x="2659" y="3066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6" name="Rectangle 86"/>
            <p:cNvSpPr>
              <a:spLocks noChangeArrowheads="1"/>
            </p:cNvSpPr>
            <p:nvPr/>
          </p:nvSpPr>
          <p:spPr bwMode="auto">
            <a:xfrm>
              <a:off x="2659" y="3101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7" name="Rectangle 87"/>
            <p:cNvSpPr>
              <a:spLocks noChangeArrowheads="1"/>
            </p:cNvSpPr>
            <p:nvPr/>
          </p:nvSpPr>
          <p:spPr bwMode="auto">
            <a:xfrm>
              <a:off x="2659" y="3137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8" name="Rectangle 88"/>
            <p:cNvSpPr>
              <a:spLocks noChangeArrowheads="1"/>
            </p:cNvSpPr>
            <p:nvPr/>
          </p:nvSpPr>
          <p:spPr bwMode="auto">
            <a:xfrm>
              <a:off x="2659" y="3172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09" name="Rectangle 89"/>
            <p:cNvSpPr>
              <a:spLocks noChangeArrowheads="1"/>
            </p:cNvSpPr>
            <p:nvPr/>
          </p:nvSpPr>
          <p:spPr bwMode="auto">
            <a:xfrm>
              <a:off x="2659" y="3208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10" name="Rectangle 90"/>
            <p:cNvSpPr>
              <a:spLocks noChangeArrowheads="1"/>
            </p:cNvSpPr>
            <p:nvPr/>
          </p:nvSpPr>
          <p:spPr bwMode="auto">
            <a:xfrm>
              <a:off x="2659" y="3243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11" name="Rectangle 91"/>
            <p:cNvSpPr>
              <a:spLocks noChangeArrowheads="1"/>
            </p:cNvSpPr>
            <p:nvPr/>
          </p:nvSpPr>
          <p:spPr bwMode="auto">
            <a:xfrm>
              <a:off x="2659" y="3279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12" name="Rectangle 92"/>
            <p:cNvSpPr>
              <a:spLocks noChangeArrowheads="1"/>
            </p:cNvSpPr>
            <p:nvPr/>
          </p:nvSpPr>
          <p:spPr bwMode="auto">
            <a:xfrm>
              <a:off x="2659" y="3314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13" name="Rectangle 93"/>
            <p:cNvSpPr>
              <a:spLocks noChangeArrowheads="1"/>
            </p:cNvSpPr>
            <p:nvPr/>
          </p:nvSpPr>
          <p:spPr bwMode="auto">
            <a:xfrm>
              <a:off x="2659" y="3350"/>
              <a:ext cx="18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  <p:sp>
          <p:nvSpPr>
            <p:cNvPr id="107614" name="Rectangle 94"/>
            <p:cNvSpPr>
              <a:spLocks noChangeArrowheads="1"/>
            </p:cNvSpPr>
            <p:nvPr/>
          </p:nvSpPr>
          <p:spPr bwMode="auto">
            <a:xfrm>
              <a:off x="2659" y="3385"/>
              <a:ext cx="1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buFontTx/>
                <a:buNone/>
                <a:defRPr/>
              </a:pPr>
              <a:endParaRPr lang="cs-CZ" sz="36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CE" pitchFamily="18" charset="-18"/>
                <a:ea typeface="+mn-ea"/>
                <a:cs typeface="+mn-cs"/>
              </a:endParaRPr>
            </a:p>
          </p:txBody>
        </p:sp>
      </p:grpSp>
      <p:sp>
        <p:nvSpPr>
          <p:cNvPr id="107682" name="Rectangle 162"/>
          <p:cNvSpPr>
            <a:spLocks noChangeArrowheads="1"/>
          </p:cNvSpPr>
          <p:nvPr/>
        </p:nvSpPr>
        <p:spPr bwMode="auto">
          <a:xfrm>
            <a:off x="5087938" y="4964113"/>
            <a:ext cx="5619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683" name="Rectangle 163"/>
          <p:cNvSpPr>
            <a:spLocks noChangeArrowheads="1"/>
          </p:cNvSpPr>
          <p:nvPr/>
        </p:nvSpPr>
        <p:spPr bwMode="auto">
          <a:xfrm>
            <a:off x="4305300" y="5005388"/>
            <a:ext cx="203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en-US" altLang="cs-CZ" sz="2200" b="1" smtClean="0">
                <a:solidFill>
                  <a:srgbClr val="000000"/>
                </a:solidFill>
                <a:ea typeface="+mn-ea"/>
                <a:cs typeface="+mn-cs"/>
              </a:rPr>
              <a:t>X</a:t>
            </a:r>
            <a:endParaRPr lang="en-US" altLang="cs-CZ" sz="3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684" name="Rectangle 164"/>
          <p:cNvSpPr>
            <a:spLocks noChangeArrowheads="1"/>
          </p:cNvSpPr>
          <p:nvPr/>
        </p:nvSpPr>
        <p:spPr bwMode="auto">
          <a:xfrm>
            <a:off x="4479925" y="5175250"/>
            <a:ext cx="904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>
              <a:buFontTx/>
              <a:buNone/>
              <a:defRPr/>
            </a:pP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 CE" charset="0"/>
                <a:cs typeface="+mn-cs"/>
              </a:rPr>
              <a:t>1</a:t>
            </a:r>
          </a:p>
        </p:txBody>
      </p:sp>
      <p:sp>
        <p:nvSpPr>
          <p:cNvPr id="107685" name="Rectangle 165"/>
          <p:cNvSpPr>
            <a:spLocks noChangeArrowheads="1"/>
          </p:cNvSpPr>
          <p:nvPr/>
        </p:nvSpPr>
        <p:spPr bwMode="auto">
          <a:xfrm>
            <a:off x="4075113" y="4964113"/>
            <a:ext cx="576262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686" name="Rectangle 166"/>
          <p:cNvSpPr>
            <a:spLocks noChangeArrowheads="1"/>
          </p:cNvSpPr>
          <p:nvPr/>
        </p:nvSpPr>
        <p:spPr bwMode="auto">
          <a:xfrm>
            <a:off x="2590800" y="3373438"/>
            <a:ext cx="203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en-US" altLang="cs-CZ" sz="22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 CE" pitchFamily="18" charset="-18"/>
                <a:ea typeface="+mn-ea"/>
                <a:cs typeface="+mn-cs"/>
              </a:rPr>
              <a:t>Y</a:t>
            </a:r>
            <a:endParaRPr lang="en-US" altLang="cs-CZ" sz="3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687" name="Rectangle 167"/>
          <p:cNvSpPr>
            <a:spLocks noChangeArrowheads="1"/>
          </p:cNvSpPr>
          <p:nvPr/>
        </p:nvSpPr>
        <p:spPr bwMode="auto">
          <a:xfrm>
            <a:off x="2768600" y="3543300"/>
            <a:ext cx="904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r>
              <a:rPr lang="en-US" altLang="cs-CZ" sz="1400" b="1" smtClean="0">
                <a:solidFill>
                  <a:srgbClr val="000000"/>
                </a:solidFill>
                <a:ea typeface="+mn-ea"/>
                <a:cs typeface="+mn-cs"/>
              </a:rPr>
              <a:t>1</a:t>
            </a:r>
            <a:endParaRPr lang="en-US" altLang="cs-CZ" sz="3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688" name="Rectangle 168"/>
          <p:cNvSpPr>
            <a:spLocks noChangeArrowheads="1"/>
          </p:cNvSpPr>
          <p:nvPr/>
        </p:nvSpPr>
        <p:spPr bwMode="auto">
          <a:xfrm>
            <a:off x="2500313" y="3767138"/>
            <a:ext cx="5619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buFontTx/>
              <a:buNone/>
              <a:defRPr/>
            </a:pPr>
            <a:endParaRPr lang="cs-CZ" sz="3600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sp>
        <p:nvSpPr>
          <p:cNvPr id="107695" name="Text Box 175"/>
          <p:cNvSpPr txBox="1">
            <a:spLocks noChangeArrowheads="1"/>
          </p:cNvSpPr>
          <p:nvPr/>
        </p:nvSpPr>
        <p:spPr bwMode="auto">
          <a:xfrm>
            <a:off x="4481513" y="1365250"/>
            <a:ext cx="3581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buFontTx/>
              <a:buNone/>
              <a:defRPr/>
            </a:pPr>
            <a:r>
              <a:rPr lang="en-US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 CE" charset="0"/>
                <a:cs typeface="+mn-cs"/>
              </a:rPr>
              <a:t>I</a:t>
            </a:r>
            <a:r>
              <a:rPr lang="en-US" sz="2800" b="1" baseline="-2500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 CE" charset="0"/>
                <a:cs typeface="+mn-cs"/>
              </a:rPr>
              <a:t>1</a:t>
            </a:r>
            <a:r>
              <a:rPr lang="en-US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 CE" charset="0"/>
                <a:cs typeface="+mn-cs"/>
              </a:rPr>
              <a:t> – </a:t>
            </a:r>
            <a:r>
              <a:rPr lang="en-US" sz="2800" b="1" smtClean="0">
                <a:solidFill>
                  <a:srgbClr val="000000"/>
                </a:solidFill>
                <a:latin typeface="Times New Roman CE" charset="0"/>
                <a:cs typeface="+mn-cs"/>
              </a:rPr>
              <a:t>indiferen</a:t>
            </a:r>
            <a:r>
              <a:rPr lang="cs-CZ" sz="2800" b="1" smtClean="0">
                <a:solidFill>
                  <a:srgbClr val="000000"/>
                </a:solidFill>
                <a:latin typeface="Times New Roman CE" charset="0"/>
                <a:cs typeface="+mn-cs"/>
              </a:rPr>
              <a:t>ce curve</a:t>
            </a:r>
            <a:endParaRPr lang="en-US" sz="2800" b="1" smtClean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 CE" charset="0"/>
              <a:cs typeface="+mn-cs"/>
            </a:endParaRPr>
          </a:p>
        </p:txBody>
      </p:sp>
      <p:sp>
        <p:nvSpPr>
          <p:cNvPr id="107699" name="Text Box 179"/>
          <p:cNvSpPr txBox="1">
            <a:spLocks noChangeArrowheads="1"/>
          </p:cNvSpPr>
          <p:nvPr/>
        </p:nvSpPr>
        <p:spPr bwMode="auto">
          <a:xfrm>
            <a:off x="560388" y="5327650"/>
            <a:ext cx="1857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 eaLnBrk="0" hangingPunct="0">
              <a:spcBef>
                <a:spcPct val="20000"/>
              </a:spcBef>
              <a:buFontTx/>
              <a:buNone/>
              <a:defRPr/>
            </a:pPr>
            <a:endParaRPr lang="cs-CZ" altLang="cs-CZ" sz="3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 CE" pitchFamily="18" charset="-18"/>
              <a:ea typeface="+mn-ea"/>
              <a:cs typeface="+mn-cs"/>
            </a:endParaRPr>
          </a:p>
        </p:txBody>
      </p:sp>
      <p:graphicFrame>
        <p:nvGraphicFramePr>
          <p:cNvPr id="25630" name="Object 184"/>
          <p:cNvGraphicFramePr>
            <a:graphicFrameLocks noChangeAspect="1"/>
          </p:cNvGraphicFramePr>
          <p:nvPr/>
        </p:nvGraphicFramePr>
        <p:xfrm>
          <a:off x="387350" y="5078413"/>
          <a:ext cx="2646363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888614" imgH="431613" progId="Equation.3">
                  <p:embed/>
                </p:oleObj>
              </mc:Choice>
              <mc:Fallback>
                <p:oleObj name="Equation" r:id="rId3" imgW="88861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5078413"/>
                        <a:ext cx="2646363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12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247815" y="274638"/>
            <a:ext cx="8549631" cy="1143000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 smtClean="0">
                <a:latin typeface="Arial" charset="0"/>
                <a:ea typeface="宋体" charset="0"/>
                <a:cs typeface="宋体" charset="0"/>
              </a:rPr>
              <a:t>Indifference Curves of Two Consumers</a:t>
            </a:r>
            <a:endParaRPr lang="en-US" altLang="zh-CN" sz="3600" b="1" dirty="0">
              <a:latin typeface="Arial" charset="0"/>
              <a:ea typeface="宋体" charset="0"/>
              <a:cs typeface="宋体" charset="0"/>
            </a:endParaRPr>
          </a:p>
        </p:txBody>
      </p:sp>
      <p:pic>
        <p:nvPicPr>
          <p:cNvPr id="498694" name="Picture 6" descr="ros76484_03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8063" y="1665288"/>
            <a:ext cx="6696075" cy="4476750"/>
          </a:xfrm>
        </p:spPr>
      </p:pic>
      <p:sp>
        <p:nvSpPr>
          <p:cNvPr id="36867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125B5AC-FC3B-BB4A-BA2D-DA2232610098}" type="slidenum">
              <a:rPr kumimoji="0" lang="zh-CN" altLang="en-US" sz="1400">
                <a:ea typeface="宋体" charset="0"/>
                <a:cs typeface="宋体" charset="0"/>
              </a:rPr>
              <a:pPr eaLnBrk="1" hangingPunct="1"/>
              <a:t>7</a:t>
            </a:fld>
            <a:endParaRPr kumimoji="0" lang="en-US" altLang="zh-CN" sz="1400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213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8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Exchange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824"/>
              </a:spcBef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We can now pose the following question: Is it possible to reallocate apples and figs between Adam and Eve to make Adam better off, while Eve is made no worse off</a:t>
            </a:r>
            <a:r>
              <a:rPr lang="en-US" altLang="zh-CN" sz="2800" dirty="0" smtClean="0">
                <a:latin typeface="Arial" charset="0"/>
                <a:ea typeface="宋体" charset="0"/>
                <a:cs typeface="宋体" charset="0"/>
              </a:rPr>
              <a:t>?</a:t>
            </a:r>
          </a:p>
          <a:p>
            <a:pPr>
              <a:lnSpc>
                <a:spcPct val="90000"/>
              </a:lnSpc>
              <a:spcBef>
                <a:spcPts val="1824"/>
              </a:spcBef>
              <a:defRPr/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An allocation is </a:t>
            </a:r>
            <a:r>
              <a:rPr lang="en-US" altLang="zh-CN" sz="2800" b="1" i="1" dirty="0">
                <a:latin typeface="Arial" charset="0"/>
                <a:ea typeface="宋体" charset="0"/>
                <a:cs typeface="宋体" charset="0"/>
              </a:rPr>
              <a:t>Pareto efficient</a:t>
            </a: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 if the only way to make one person better off is to make another person worse off.</a:t>
            </a:r>
          </a:p>
          <a:p>
            <a:pPr lvl="1">
              <a:lnSpc>
                <a:spcPct val="90000"/>
              </a:lnSpc>
              <a:spcBef>
                <a:spcPts val="1824"/>
              </a:spcBef>
              <a:defRPr/>
            </a:pP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Often used as the standard for evaluating desirability of an allocation of resources.</a:t>
            </a:r>
          </a:p>
          <a:p>
            <a:pPr lvl="1">
              <a:lnSpc>
                <a:spcPct val="90000"/>
              </a:lnSpc>
              <a:spcBef>
                <a:spcPts val="1824"/>
              </a:spcBef>
              <a:defRPr/>
            </a:pPr>
            <a:r>
              <a:rPr lang="en-US" altLang="zh-CN" dirty="0">
                <a:latin typeface="Arial" charset="0"/>
                <a:ea typeface="宋体" charset="0"/>
                <a:cs typeface="宋体" charset="0"/>
              </a:rPr>
              <a:t>Pareto inefficient allocations are wasteful.</a:t>
            </a:r>
          </a:p>
          <a:p>
            <a:pPr>
              <a:lnSpc>
                <a:spcPct val="90000"/>
              </a:lnSpc>
              <a:spcBef>
                <a:spcPts val="1824"/>
              </a:spcBef>
              <a:defRPr/>
            </a:pP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A </a:t>
            </a:r>
            <a:r>
              <a:rPr lang="en-US" altLang="zh-CN" sz="2800" b="1" i="1" dirty="0">
                <a:latin typeface="Arial" charset="0"/>
                <a:ea typeface="宋体" charset="0"/>
                <a:cs typeface="宋体" charset="0"/>
              </a:rPr>
              <a:t>Pareto improvement</a:t>
            </a:r>
            <a:r>
              <a:rPr lang="en-US" altLang="zh-CN" sz="2800" dirty="0">
                <a:latin typeface="Arial" charset="0"/>
                <a:ea typeface="宋体" charset="0"/>
                <a:cs typeface="宋体" charset="0"/>
              </a:rPr>
              <a:t> is a reallocation of resources that makes one person better off without making anyone else worse off.</a:t>
            </a:r>
          </a:p>
          <a:p>
            <a:endParaRPr lang="en-US" altLang="zh-CN" dirty="0">
              <a:latin typeface="Arial" charset="0"/>
              <a:ea typeface="宋体" charset="0"/>
              <a:cs typeface="宋体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123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Edgeworth</a:t>
            </a:r>
            <a:r>
              <a:rPr lang="en-US" dirty="0" smtClean="0"/>
              <a:t> Box</a:t>
            </a:r>
            <a:endParaRPr lang="en-US" dirty="0"/>
          </a:p>
        </p:txBody>
      </p:sp>
      <p:pic>
        <p:nvPicPr>
          <p:cNvPr id="4" name="Picture 6" descr="ros76484_0307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085" y="1216274"/>
            <a:ext cx="7798150" cy="54497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68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809</Words>
  <Application>Microsoft Macintosh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Microsoft Equation</vt:lpstr>
      <vt:lpstr>Consumer Behavior &amp; Public Policy</vt:lpstr>
      <vt:lpstr>Topics</vt:lpstr>
      <vt:lpstr>Welfare Policy and Microeconomic Tools</vt:lpstr>
      <vt:lpstr>All consumers have budget constraints</vt:lpstr>
      <vt:lpstr>Indifference Curves</vt:lpstr>
      <vt:lpstr>PowerPoint Presentation</vt:lpstr>
      <vt:lpstr>Indifference Curves of Two Consumers</vt:lpstr>
      <vt:lpstr>Pure Exchange Economy</vt:lpstr>
      <vt:lpstr>The Edgeworth Box</vt:lpstr>
      <vt:lpstr>First Fundamental Theorem of Welfare Economics</vt:lpstr>
      <vt:lpstr>Second Fundamental Theorem</vt:lpstr>
      <vt:lpstr>Issues of Public Policy: Market Failures</vt:lpstr>
      <vt:lpstr>Externalities</vt:lpstr>
      <vt:lpstr>Public Goods</vt:lpstr>
      <vt:lpstr>Property Rights &amp; Economy of Scales</vt:lpstr>
      <vt:lpstr>Asymmetric Information</vt:lpstr>
      <vt:lpstr>Final 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Behavior &amp; Public Policy</dc:title>
  <dc:creator>Wahyudi Kumorotomo</dc:creator>
  <cp:lastModifiedBy>Wahyudi Kumorotomo</cp:lastModifiedBy>
  <cp:revision>8</cp:revision>
  <dcterms:created xsi:type="dcterms:W3CDTF">2015-09-10T13:41:44Z</dcterms:created>
  <dcterms:modified xsi:type="dcterms:W3CDTF">2015-09-11T03:19:22Z</dcterms:modified>
</cp:coreProperties>
</file>