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5" r:id="rId2"/>
    <p:sldId id="299" r:id="rId3"/>
    <p:sldId id="266" r:id="rId4"/>
    <p:sldId id="267" r:id="rId5"/>
    <p:sldId id="268" r:id="rId6"/>
    <p:sldId id="300"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269" r:id="rId21"/>
    <p:sldId id="301" r:id="rId22"/>
    <p:sldId id="270" r:id="rId23"/>
    <p:sldId id="272" r:id="rId24"/>
    <p:sldId id="274" r:id="rId25"/>
    <p:sldId id="302" r:id="rId26"/>
    <p:sldId id="303" r:id="rId27"/>
    <p:sldId id="293" r:id="rId28"/>
    <p:sldId id="305" r:id="rId29"/>
    <p:sldId id="289" r:id="rId30"/>
    <p:sldId id="304" r:id="rId31"/>
    <p:sldId id="319" r:id="rId32"/>
    <p:sldId id="320" r:id="rId33"/>
    <p:sldId id="321" r:id="rId34"/>
    <p:sldId id="322" r:id="rId35"/>
    <p:sldId id="290" r:id="rId36"/>
    <p:sldId id="26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661"/>
    <a:srgbClr val="F8B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p:restoredTop sz="94643"/>
  </p:normalViewPr>
  <p:slideViewPr>
    <p:cSldViewPr>
      <p:cViewPr varScale="1">
        <p:scale>
          <a:sx n="110" d="100"/>
          <a:sy n="110" d="100"/>
        </p:scale>
        <p:origin x="768" y="176"/>
      </p:cViewPr>
      <p:guideLst>
        <p:guide orient="horz" pos="1620"/>
        <p:guide pos="2880"/>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Applications:Microsoft%20Office%202011:Office:Startup:Excel:PDFMaker.xla"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4" Type="http://schemas.openxmlformats.org/officeDocument/2006/relationships/oleObject" Target="file://localhost/Users/Kumoro1/Documents/Lectures/Government%20Business%20Environment/Peringkat%20Kemudahan%20Menjalankan%20Bisnis.xlsx" TargetMode="External"/><Relationship Id="rId1" Type="http://schemas.microsoft.com/office/2011/relationships/chartStyle" Target="style1.xml"/><Relationship Id="rId2"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D"/>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'Macintosh HD:Users:Kumoro1:Documents:Working Papers:DPD (Dewan Perwakilan Daerah):Pendampingan APBD:[Struktur Belanja APBD.xlsx]Sheet1'!$A$3</c:f>
              <c:strCache>
                <c:ptCount val="1"/>
                <c:pt idx="0">
                  <c:v>Belanja Pegawai</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'Macintosh HD:Users:Kumoro1:Documents:Working Papers:DPD (Dewan Perwakilan Daerah):Pendampingan APBD:[Struktur Belanja APBD.xlsx]Sheet1'!$B$2:$G$2</c:f>
              <c:numCache>
                <c:formatCode>General</c:formatCode>
                <c:ptCount val="6"/>
                <c:pt idx="0">
                  <c:v>2009.0</c:v>
                </c:pt>
                <c:pt idx="1">
                  <c:v>2010.0</c:v>
                </c:pt>
                <c:pt idx="2">
                  <c:v>2011.0</c:v>
                </c:pt>
                <c:pt idx="3">
                  <c:v>2012.0</c:v>
                </c:pt>
                <c:pt idx="4">
                  <c:v>2013.0</c:v>
                </c:pt>
                <c:pt idx="5">
                  <c:v>2014.0</c:v>
                </c:pt>
              </c:numCache>
            </c:numRef>
          </c:cat>
          <c:val>
            <c:numRef>
              <c:f>'Macintosh HD:Users:Kumoro1:Documents:Working Papers:DPD (Dewan Perwakilan Daerah):Pendampingan APBD:[Struktur Belanja APBD.xlsx]Sheet1'!$B$3:$G$3</c:f>
              <c:numCache>
                <c:formatCode>General</c:formatCode>
                <c:ptCount val="6"/>
                <c:pt idx="0">
                  <c:v>42.25</c:v>
                </c:pt>
                <c:pt idx="1">
                  <c:v>46.52</c:v>
                </c:pt>
                <c:pt idx="2">
                  <c:v>46.16</c:v>
                </c:pt>
                <c:pt idx="3">
                  <c:v>42.2</c:v>
                </c:pt>
                <c:pt idx="4">
                  <c:v>40.11</c:v>
                </c:pt>
                <c:pt idx="5">
                  <c:v>37.99</c:v>
                </c:pt>
              </c:numCache>
            </c:numRef>
          </c:val>
        </c:ser>
        <c:ser>
          <c:idx val="1"/>
          <c:order val="1"/>
          <c:tx>
            <c:strRef>
              <c:f>'Macintosh HD:Users:Kumoro1:Documents:Working Papers:DPD (Dewan Perwakilan Daerah):Pendampingan APBD:[Struktur Belanja APBD.xlsx]Sheet1'!$A$4</c:f>
              <c:strCache>
                <c:ptCount val="1"/>
                <c:pt idx="0">
                  <c:v>Belanja Barang &amp; Jasa</c:v>
                </c:pt>
              </c:strCache>
            </c:strRef>
          </c:tx>
          <c:invertIfNegative val="0"/>
          <c:cat>
            <c:numRef>
              <c:f>'Macintosh HD:Users:Kumoro1:Documents:Working Papers:DPD (Dewan Perwakilan Daerah):Pendampingan APBD:[Struktur Belanja APBD.xlsx]Sheet1'!$B$2:$G$2</c:f>
              <c:numCache>
                <c:formatCode>General</c:formatCode>
                <c:ptCount val="6"/>
                <c:pt idx="0">
                  <c:v>2009.0</c:v>
                </c:pt>
                <c:pt idx="1">
                  <c:v>2010.0</c:v>
                </c:pt>
                <c:pt idx="2">
                  <c:v>2011.0</c:v>
                </c:pt>
                <c:pt idx="3">
                  <c:v>2012.0</c:v>
                </c:pt>
                <c:pt idx="4">
                  <c:v>2013.0</c:v>
                </c:pt>
                <c:pt idx="5">
                  <c:v>2014.0</c:v>
                </c:pt>
              </c:numCache>
            </c:numRef>
          </c:cat>
          <c:val>
            <c:numRef>
              <c:f>'Macintosh HD:Users:Kumoro1:Documents:Working Papers:DPD (Dewan Perwakilan Daerah):Pendampingan APBD:[Struktur Belanja APBD.xlsx]Sheet1'!$B$4:$G$4</c:f>
              <c:numCache>
                <c:formatCode>General</c:formatCode>
                <c:ptCount val="6"/>
                <c:pt idx="0">
                  <c:v>18.64</c:v>
                </c:pt>
                <c:pt idx="1">
                  <c:v>19.21</c:v>
                </c:pt>
                <c:pt idx="2">
                  <c:v>20.69</c:v>
                </c:pt>
                <c:pt idx="3">
                  <c:v>19.85</c:v>
                </c:pt>
                <c:pt idx="4">
                  <c:v>20.12</c:v>
                </c:pt>
                <c:pt idx="5">
                  <c:v>21.44</c:v>
                </c:pt>
              </c:numCache>
            </c:numRef>
          </c:val>
        </c:ser>
        <c:ser>
          <c:idx val="2"/>
          <c:order val="2"/>
          <c:tx>
            <c:strRef>
              <c:f>'Macintosh HD:Users:Kumoro1:Documents:Working Papers:DPD (Dewan Perwakilan Daerah):Pendampingan APBD:[Struktur Belanja APBD.xlsx]Sheet1'!$A$5</c:f>
              <c:strCache>
                <c:ptCount val="1"/>
                <c:pt idx="0">
                  <c:v>Belanja Modal</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'Macintosh HD:Users:Kumoro1:Documents:Working Papers:DPD (Dewan Perwakilan Daerah):Pendampingan APBD:[Struktur Belanja APBD.xlsx]Sheet1'!$B$2:$G$2</c:f>
              <c:numCache>
                <c:formatCode>General</c:formatCode>
                <c:ptCount val="6"/>
                <c:pt idx="0">
                  <c:v>2009.0</c:v>
                </c:pt>
                <c:pt idx="1">
                  <c:v>2010.0</c:v>
                </c:pt>
                <c:pt idx="2">
                  <c:v>2011.0</c:v>
                </c:pt>
                <c:pt idx="3">
                  <c:v>2012.0</c:v>
                </c:pt>
                <c:pt idx="4">
                  <c:v>2013.0</c:v>
                </c:pt>
                <c:pt idx="5">
                  <c:v>2014.0</c:v>
                </c:pt>
              </c:numCache>
            </c:numRef>
          </c:cat>
          <c:val>
            <c:numRef>
              <c:f>'Macintosh HD:Users:Kumoro1:Documents:Working Papers:DPD (Dewan Perwakilan Daerah):Pendampingan APBD:[Struktur Belanja APBD.xlsx]Sheet1'!$B$5:$G$5</c:f>
              <c:numCache>
                <c:formatCode>General</c:formatCode>
                <c:ptCount val="6"/>
                <c:pt idx="0">
                  <c:v>26.83</c:v>
                </c:pt>
                <c:pt idx="1">
                  <c:v>22.53</c:v>
                </c:pt>
                <c:pt idx="2">
                  <c:v>23.14</c:v>
                </c:pt>
                <c:pt idx="3">
                  <c:v>22.21</c:v>
                </c:pt>
                <c:pt idx="4">
                  <c:v>23.82</c:v>
                </c:pt>
                <c:pt idx="5">
                  <c:v>24.82</c:v>
                </c:pt>
              </c:numCache>
            </c:numRef>
          </c:val>
        </c:ser>
        <c:ser>
          <c:idx val="3"/>
          <c:order val="3"/>
          <c:tx>
            <c:strRef>
              <c:f>'Macintosh HD:Users:Kumoro1:Documents:Working Papers:DPD (Dewan Perwakilan Daerah):Pendampingan APBD:[Struktur Belanja APBD.xlsx]Sheet1'!$A$6</c:f>
              <c:strCache>
                <c:ptCount val="1"/>
                <c:pt idx="0">
                  <c:v>Belanja Lainnya</c:v>
                </c:pt>
              </c:strCache>
            </c:strRef>
          </c:tx>
          <c:invertIfNegative val="0"/>
          <c:cat>
            <c:numRef>
              <c:f>'Macintosh HD:Users:Kumoro1:Documents:Working Papers:DPD (Dewan Perwakilan Daerah):Pendampingan APBD:[Struktur Belanja APBD.xlsx]Sheet1'!$B$2:$G$2</c:f>
              <c:numCache>
                <c:formatCode>General</c:formatCode>
                <c:ptCount val="6"/>
                <c:pt idx="0">
                  <c:v>2009.0</c:v>
                </c:pt>
                <c:pt idx="1">
                  <c:v>2010.0</c:v>
                </c:pt>
                <c:pt idx="2">
                  <c:v>2011.0</c:v>
                </c:pt>
                <c:pt idx="3">
                  <c:v>2012.0</c:v>
                </c:pt>
                <c:pt idx="4">
                  <c:v>2013.0</c:v>
                </c:pt>
                <c:pt idx="5">
                  <c:v>2014.0</c:v>
                </c:pt>
              </c:numCache>
            </c:numRef>
          </c:cat>
          <c:val>
            <c:numRef>
              <c:f>'Macintosh HD:Users:Kumoro1:Documents:Working Papers:DPD (Dewan Perwakilan Daerah):Pendampingan APBD:[Struktur Belanja APBD.xlsx]Sheet1'!$B$6:$G$6</c:f>
              <c:numCache>
                <c:formatCode>General</c:formatCode>
                <c:ptCount val="6"/>
                <c:pt idx="0">
                  <c:v>12.29</c:v>
                </c:pt>
                <c:pt idx="1">
                  <c:v>11.74</c:v>
                </c:pt>
                <c:pt idx="2">
                  <c:v>10.01</c:v>
                </c:pt>
                <c:pt idx="3">
                  <c:v>15.74</c:v>
                </c:pt>
                <c:pt idx="4">
                  <c:v>15.95</c:v>
                </c:pt>
                <c:pt idx="5">
                  <c:v>15.75</c:v>
                </c:pt>
              </c:numCache>
            </c:numRef>
          </c:val>
        </c:ser>
        <c:dLbls>
          <c:showLegendKey val="0"/>
          <c:showVal val="0"/>
          <c:showCatName val="0"/>
          <c:showSerName val="0"/>
          <c:showPercent val="0"/>
          <c:showBubbleSize val="0"/>
        </c:dLbls>
        <c:gapWidth val="150"/>
        <c:shape val="box"/>
        <c:axId val="-2095600336"/>
        <c:axId val="1819401184"/>
        <c:axId val="0"/>
      </c:bar3DChart>
      <c:catAx>
        <c:axId val="-2095600336"/>
        <c:scaling>
          <c:orientation val="minMax"/>
        </c:scaling>
        <c:delete val="0"/>
        <c:axPos val="b"/>
        <c:numFmt formatCode="General" sourceLinked="1"/>
        <c:majorTickMark val="out"/>
        <c:minorTickMark val="none"/>
        <c:tickLblPos val="nextTo"/>
        <c:crossAx val="1819401184"/>
        <c:crosses val="autoZero"/>
        <c:auto val="1"/>
        <c:lblAlgn val="ctr"/>
        <c:lblOffset val="100"/>
        <c:noMultiLvlLbl val="0"/>
      </c:catAx>
      <c:valAx>
        <c:axId val="1819401184"/>
        <c:scaling>
          <c:orientation val="minMax"/>
        </c:scaling>
        <c:delete val="0"/>
        <c:axPos val="l"/>
        <c:majorGridlines/>
        <c:numFmt formatCode="General" sourceLinked="1"/>
        <c:majorTickMark val="out"/>
        <c:minorTickMark val="none"/>
        <c:tickLblPos val="nextTo"/>
        <c:crossAx val="-2095600336"/>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D"/>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2012</c:v>
                </c:pt>
              </c:strCache>
            </c:strRef>
          </c:tx>
          <c:spPr>
            <a:solidFill>
              <a:schemeClr val="accent1"/>
            </a:solidFill>
            <a:ln>
              <a:noFill/>
            </a:ln>
            <a:effectLst/>
          </c:spPr>
          <c:invertIfNegative val="0"/>
          <c:cat>
            <c:strRef>
              <c:f>Sheet1!$A$2:$A$9</c:f>
              <c:strCache>
                <c:ptCount val="8"/>
                <c:pt idx="0">
                  <c:v>Filipina</c:v>
                </c:pt>
                <c:pt idx="1">
                  <c:v>Kamboja</c:v>
                </c:pt>
                <c:pt idx="2">
                  <c:v>Indonesia</c:v>
                </c:pt>
                <c:pt idx="3">
                  <c:v>Vietnam</c:v>
                </c:pt>
                <c:pt idx="4">
                  <c:v>Brunei Darussalam</c:v>
                </c:pt>
                <c:pt idx="5">
                  <c:v>Thailand</c:v>
                </c:pt>
                <c:pt idx="6">
                  <c:v>Malaysia</c:v>
                </c:pt>
                <c:pt idx="7">
                  <c:v>Singapura</c:v>
                </c:pt>
              </c:strCache>
            </c:strRef>
          </c:cat>
          <c:val>
            <c:numRef>
              <c:f>Sheet1!$B$2:$B$9</c:f>
              <c:numCache>
                <c:formatCode>General</c:formatCode>
                <c:ptCount val="8"/>
                <c:pt idx="0">
                  <c:v>136.0</c:v>
                </c:pt>
                <c:pt idx="1">
                  <c:v>138.0</c:v>
                </c:pt>
                <c:pt idx="2">
                  <c:v>129.0</c:v>
                </c:pt>
                <c:pt idx="3">
                  <c:v>98.0</c:v>
                </c:pt>
                <c:pt idx="4">
                  <c:v>83.0</c:v>
                </c:pt>
                <c:pt idx="5">
                  <c:v>17.0</c:v>
                </c:pt>
                <c:pt idx="6">
                  <c:v>28.0</c:v>
                </c:pt>
                <c:pt idx="7">
                  <c:v>1.0</c:v>
                </c:pt>
              </c:numCache>
            </c:numRef>
          </c:val>
        </c:ser>
        <c:ser>
          <c:idx val="1"/>
          <c:order val="1"/>
          <c:tx>
            <c:strRef>
              <c:f>Sheet1!$C$1</c:f>
              <c:strCache>
                <c:ptCount val="1"/>
                <c:pt idx="0">
                  <c:v>2013</c:v>
                </c:pt>
              </c:strCache>
            </c:strRef>
          </c:tx>
          <c:spPr>
            <a:solidFill>
              <a:schemeClr val="accent2"/>
            </a:solidFill>
            <a:ln>
              <a:noFill/>
            </a:ln>
            <a:effectLst/>
          </c:spPr>
          <c:invertIfNegative val="0"/>
          <c:cat>
            <c:strRef>
              <c:f>Sheet1!$A$2:$A$9</c:f>
              <c:strCache>
                <c:ptCount val="8"/>
                <c:pt idx="0">
                  <c:v>Filipina</c:v>
                </c:pt>
                <c:pt idx="1">
                  <c:v>Kamboja</c:v>
                </c:pt>
                <c:pt idx="2">
                  <c:v>Indonesia</c:v>
                </c:pt>
                <c:pt idx="3">
                  <c:v>Vietnam</c:v>
                </c:pt>
                <c:pt idx="4">
                  <c:v>Brunei Darussalam</c:v>
                </c:pt>
                <c:pt idx="5">
                  <c:v>Thailand</c:v>
                </c:pt>
                <c:pt idx="6">
                  <c:v>Malaysia</c:v>
                </c:pt>
                <c:pt idx="7">
                  <c:v>Singapura</c:v>
                </c:pt>
              </c:strCache>
            </c:strRef>
          </c:cat>
          <c:val>
            <c:numRef>
              <c:f>Sheet1!$C$2:$C$9</c:f>
              <c:numCache>
                <c:formatCode>General</c:formatCode>
                <c:ptCount val="8"/>
                <c:pt idx="0">
                  <c:v>138.0</c:v>
                </c:pt>
                <c:pt idx="1">
                  <c:v>133.0</c:v>
                </c:pt>
                <c:pt idx="2">
                  <c:v>128.0</c:v>
                </c:pt>
                <c:pt idx="3">
                  <c:v>99.0</c:v>
                </c:pt>
                <c:pt idx="4">
                  <c:v>79.0</c:v>
                </c:pt>
                <c:pt idx="5">
                  <c:v>18.0</c:v>
                </c:pt>
                <c:pt idx="6">
                  <c:v>12.0</c:v>
                </c:pt>
                <c:pt idx="7">
                  <c:v>1.0</c:v>
                </c:pt>
              </c:numCache>
            </c:numRef>
          </c:val>
        </c:ser>
        <c:ser>
          <c:idx val="2"/>
          <c:order val="2"/>
          <c:tx>
            <c:strRef>
              <c:f>Sheet1!$D$1</c:f>
              <c:strCache>
                <c:ptCount val="1"/>
                <c:pt idx="0">
                  <c:v>2014</c:v>
                </c:pt>
              </c:strCache>
            </c:strRef>
          </c:tx>
          <c:spPr>
            <a:solidFill>
              <a:schemeClr val="accent3"/>
            </a:solidFill>
            <a:ln>
              <a:noFill/>
            </a:ln>
            <a:effectLst/>
          </c:spPr>
          <c:invertIfNegative val="0"/>
          <c:cat>
            <c:strRef>
              <c:f>Sheet1!$A$2:$A$9</c:f>
              <c:strCache>
                <c:ptCount val="8"/>
                <c:pt idx="0">
                  <c:v>Filipina</c:v>
                </c:pt>
                <c:pt idx="1">
                  <c:v>Kamboja</c:v>
                </c:pt>
                <c:pt idx="2">
                  <c:v>Indonesia</c:v>
                </c:pt>
                <c:pt idx="3">
                  <c:v>Vietnam</c:v>
                </c:pt>
                <c:pt idx="4">
                  <c:v>Brunei Darussalam</c:v>
                </c:pt>
                <c:pt idx="5">
                  <c:v>Thailand</c:v>
                </c:pt>
                <c:pt idx="6">
                  <c:v>Malaysia</c:v>
                </c:pt>
                <c:pt idx="7">
                  <c:v>Singapura</c:v>
                </c:pt>
              </c:strCache>
            </c:strRef>
          </c:cat>
          <c:val>
            <c:numRef>
              <c:f>Sheet1!$D$2:$D$9</c:f>
              <c:numCache>
                <c:formatCode>General</c:formatCode>
                <c:ptCount val="8"/>
                <c:pt idx="0">
                  <c:v>129.0</c:v>
                </c:pt>
                <c:pt idx="1">
                  <c:v>131.0</c:v>
                </c:pt>
                <c:pt idx="2">
                  <c:v>117.0</c:v>
                </c:pt>
                <c:pt idx="3">
                  <c:v>94.0</c:v>
                </c:pt>
                <c:pt idx="4">
                  <c:v>80.0</c:v>
                </c:pt>
                <c:pt idx="5">
                  <c:v>32.0</c:v>
                </c:pt>
                <c:pt idx="6">
                  <c:v>15.0</c:v>
                </c:pt>
                <c:pt idx="7">
                  <c:v>1.0</c:v>
                </c:pt>
              </c:numCache>
            </c:numRef>
          </c:val>
        </c:ser>
        <c:ser>
          <c:idx val="3"/>
          <c:order val="3"/>
          <c:tx>
            <c:strRef>
              <c:f>Sheet1!$E$1</c:f>
              <c:strCache>
                <c:ptCount val="1"/>
                <c:pt idx="0">
                  <c:v>2015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Filipina</c:v>
                </c:pt>
                <c:pt idx="1">
                  <c:v>Kamboja</c:v>
                </c:pt>
                <c:pt idx="2">
                  <c:v>Indonesia</c:v>
                </c:pt>
                <c:pt idx="3">
                  <c:v>Vietnam</c:v>
                </c:pt>
                <c:pt idx="4">
                  <c:v>Brunei Darussalam</c:v>
                </c:pt>
                <c:pt idx="5">
                  <c:v>Thailand</c:v>
                </c:pt>
                <c:pt idx="6">
                  <c:v>Malaysia</c:v>
                </c:pt>
                <c:pt idx="7">
                  <c:v>Singapura</c:v>
                </c:pt>
              </c:strCache>
            </c:strRef>
          </c:cat>
          <c:val>
            <c:numRef>
              <c:f>Sheet1!$E$2:$E$9</c:f>
              <c:numCache>
                <c:formatCode>General</c:formatCode>
                <c:ptCount val="8"/>
                <c:pt idx="0">
                  <c:v>103.0</c:v>
                </c:pt>
                <c:pt idx="1">
                  <c:v>127.0</c:v>
                </c:pt>
                <c:pt idx="2">
                  <c:v>109.0</c:v>
                </c:pt>
                <c:pt idx="3">
                  <c:v>90.0</c:v>
                </c:pt>
                <c:pt idx="4">
                  <c:v>84.0</c:v>
                </c:pt>
                <c:pt idx="5">
                  <c:v>49.0</c:v>
                </c:pt>
                <c:pt idx="6">
                  <c:v>18.0</c:v>
                </c:pt>
                <c:pt idx="7">
                  <c:v>1.0</c:v>
                </c:pt>
              </c:numCache>
            </c:numRef>
          </c:val>
        </c:ser>
        <c:dLbls>
          <c:showLegendKey val="0"/>
          <c:showVal val="0"/>
          <c:showCatName val="0"/>
          <c:showSerName val="0"/>
          <c:showPercent val="0"/>
          <c:showBubbleSize val="0"/>
        </c:dLbls>
        <c:gapWidth val="182"/>
        <c:axId val="-2080255984"/>
        <c:axId val="-2050717360"/>
      </c:barChart>
      <c:catAx>
        <c:axId val="-2080255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50717360"/>
        <c:crosses val="autoZero"/>
        <c:auto val="1"/>
        <c:lblAlgn val="ctr"/>
        <c:lblOffset val="100"/>
        <c:noMultiLvlLbl val="0"/>
      </c:catAx>
      <c:valAx>
        <c:axId val="-2050717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0255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07EDF-0C48-45BF-9055-26A498D54CB2}" type="doc">
      <dgm:prSet loTypeId="urn:microsoft.com/office/officeart/2005/8/layout/list1" loCatId="list" qsTypeId="urn:microsoft.com/office/officeart/2005/8/quickstyle/3d1" qsCatId="3D" csTypeId="urn:microsoft.com/office/officeart/2005/8/colors/colorful1#1" csCatId="colorful" phldr="1"/>
      <dgm:spPr/>
      <dgm:t>
        <a:bodyPr/>
        <a:lstStyle/>
        <a:p>
          <a:endParaRPr lang="en-US"/>
        </a:p>
      </dgm:t>
    </dgm:pt>
    <dgm:pt modelId="{4DB2DED3-E105-4A26-A982-25C5FEC1E07B}">
      <dgm:prSet phldrT="[Text]" custT="1"/>
      <dgm:spPr/>
      <dgm:t>
        <a:bodyPr/>
        <a:lstStyle/>
        <a:p>
          <a:r>
            <a:rPr lang="en-US" sz="2000" b="1" dirty="0" err="1" smtClean="0">
              <a:solidFill>
                <a:srgbClr val="000000"/>
              </a:solidFill>
            </a:rPr>
            <a:t>Manajemen</a:t>
          </a:r>
          <a:r>
            <a:rPr lang="en-US" sz="2000" b="1" dirty="0" smtClean="0">
              <a:solidFill>
                <a:srgbClr val="000000"/>
              </a:solidFill>
            </a:rPr>
            <a:t> </a:t>
          </a:r>
          <a:r>
            <a:rPr lang="en-US" sz="2000" b="1" dirty="0" err="1" smtClean="0">
              <a:solidFill>
                <a:srgbClr val="000000"/>
              </a:solidFill>
            </a:rPr>
            <a:t>dan</a:t>
          </a:r>
          <a:r>
            <a:rPr lang="en-US" sz="2000" b="1" dirty="0" smtClean="0">
              <a:solidFill>
                <a:srgbClr val="000000"/>
              </a:solidFill>
            </a:rPr>
            <a:t> </a:t>
          </a:r>
          <a:r>
            <a:rPr lang="en-US" sz="2000" b="1" dirty="0" err="1" smtClean="0">
              <a:solidFill>
                <a:srgbClr val="000000"/>
              </a:solidFill>
            </a:rPr>
            <a:t>Organisasi</a:t>
          </a:r>
          <a:endParaRPr lang="en-US" sz="2000" b="1" dirty="0" smtClean="0">
            <a:solidFill>
              <a:srgbClr val="000000"/>
            </a:solidFill>
          </a:endParaRPr>
        </a:p>
      </dgm:t>
    </dgm:pt>
    <dgm:pt modelId="{09CAF3A4-B5E7-4AD7-8B4B-9260AA392714}" type="parTrans" cxnId="{3E932B4E-E4BE-41A5-AFE7-3747D2EB9814}">
      <dgm:prSet/>
      <dgm:spPr/>
      <dgm:t>
        <a:bodyPr/>
        <a:lstStyle/>
        <a:p>
          <a:endParaRPr lang="en-US" sz="2000" b="1">
            <a:solidFill>
              <a:schemeClr val="tx1"/>
            </a:solidFill>
          </a:endParaRPr>
        </a:p>
      </dgm:t>
    </dgm:pt>
    <dgm:pt modelId="{B6E3BEA7-EAA2-4F4D-A020-91BFF016DCF4}" type="sibTrans" cxnId="{3E932B4E-E4BE-41A5-AFE7-3747D2EB9814}">
      <dgm:prSet/>
      <dgm:spPr/>
      <dgm:t>
        <a:bodyPr/>
        <a:lstStyle/>
        <a:p>
          <a:endParaRPr lang="en-US" sz="2000" b="1">
            <a:solidFill>
              <a:schemeClr val="tx1"/>
            </a:solidFill>
          </a:endParaRPr>
        </a:p>
      </dgm:t>
    </dgm:pt>
    <dgm:pt modelId="{32712906-013E-4BBA-85F3-A007B65D0B65}">
      <dgm:prSet custT="1"/>
      <dgm:spPr/>
      <dgm:t>
        <a:bodyPr/>
        <a:lstStyle/>
        <a:p>
          <a:r>
            <a:rPr lang="en-US" sz="2000" b="1" dirty="0" smtClean="0">
              <a:solidFill>
                <a:srgbClr val="000000"/>
              </a:solidFill>
            </a:rPr>
            <a:t>E-Governmen</a:t>
          </a:r>
          <a:r>
            <a:rPr lang="en-US" sz="1600" b="1" dirty="0" smtClean="0">
              <a:solidFill>
                <a:srgbClr val="000000"/>
              </a:solidFill>
            </a:rPr>
            <a:t>t</a:t>
          </a:r>
          <a:endParaRPr lang="en-US" sz="1600" b="1" dirty="0">
            <a:solidFill>
              <a:srgbClr val="000000"/>
            </a:solidFill>
          </a:endParaRPr>
        </a:p>
      </dgm:t>
    </dgm:pt>
    <dgm:pt modelId="{D284387B-3A1C-448A-979E-D339C65D65B8}" type="parTrans" cxnId="{10FF4D32-532B-464B-8DF7-F25D54DC939B}">
      <dgm:prSet/>
      <dgm:spPr/>
      <dgm:t>
        <a:bodyPr/>
        <a:lstStyle/>
        <a:p>
          <a:endParaRPr lang="en-US" sz="2000" b="1">
            <a:solidFill>
              <a:schemeClr val="tx1"/>
            </a:solidFill>
          </a:endParaRPr>
        </a:p>
      </dgm:t>
    </dgm:pt>
    <dgm:pt modelId="{EC6CCFBA-B8BE-4BF8-B50F-9A7F210E11A4}" type="sibTrans" cxnId="{10FF4D32-532B-464B-8DF7-F25D54DC939B}">
      <dgm:prSet/>
      <dgm:spPr/>
      <dgm:t>
        <a:bodyPr/>
        <a:lstStyle/>
        <a:p>
          <a:endParaRPr lang="en-US" sz="2000" b="1">
            <a:solidFill>
              <a:schemeClr val="tx1"/>
            </a:solidFill>
          </a:endParaRPr>
        </a:p>
      </dgm:t>
    </dgm:pt>
    <dgm:pt modelId="{858B47EA-0B29-4065-B4D8-2F3A59C5A31C}">
      <dgm:prSet custT="1"/>
      <dgm:spPr/>
      <dgm:t>
        <a:bodyPr/>
        <a:lstStyle/>
        <a:p>
          <a:r>
            <a:rPr lang="en-US" sz="2000" b="1" dirty="0" err="1" smtClean="0">
              <a:solidFill>
                <a:srgbClr val="000000"/>
              </a:solidFill>
            </a:rPr>
            <a:t>Deregulasi</a:t>
          </a:r>
          <a:r>
            <a:rPr lang="en-US" sz="2000" b="1" dirty="0" smtClean="0">
              <a:solidFill>
                <a:srgbClr val="000000"/>
              </a:solidFill>
            </a:rPr>
            <a:t> </a:t>
          </a:r>
          <a:r>
            <a:rPr lang="en-US" sz="2000" b="1" dirty="0" err="1" smtClean="0">
              <a:solidFill>
                <a:srgbClr val="000000"/>
              </a:solidFill>
            </a:rPr>
            <a:t>Perijinan</a:t>
          </a:r>
          <a:r>
            <a:rPr lang="en-US" sz="2000" b="1" dirty="0" smtClean="0">
              <a:solidFill>
                <a:srgbClr val="000000"/>
              </a:solidFill>
            </a:rPr>
            <a:t> </a:t>
          </a:r>
          <a:r>
            <a:rPr lang="en-US" sz="2000" b="1" dirty="0" err="1" smtClean="0">
              <a:solidFill>
                <a:srgbClr val="000000"/>
              </a:solidFill>
            </a:rPr>
            <a:t>dan</a:t>
          </a:r>
          <a:r>
            <a:rPr lang="en-US" sz="2000" b="1" dirty="0" smtClean="0">
              <a:solidFill>
                <a:srgbClr val="000000"/>
              </a:solidFill>
            </a:rPr>
            <a:t> </a:t>
          </a:r>
          <a:r>
            <a:rPr lang="en-US" sz="2000" b="1" dirty="0" err="1" smtClean="0">
              <a:solidFill>
                <a:srgbClr val="000000"/>
              </a:solidFill>
            </a:rPr>
            <a:t>Debirokratisasi</a:t>
          </a:r>
          <a:endParaRPr lang="en-US" sz="2000" b="1" dirty="0">
            <a:solidFill>
              <a:srgbClr val="000000"/>
            </a:solidFill>
          </a:endParaRPr>
        </a:p>
      </dgm:t>
    </dgm:pt>
    <dgm:pt modelId="{E233C161-4FA0-4E91-8992-01A5B1F8BEB6}" type="parTrans" cxnId="{994C0DE3-70F9-4850-80E5-C9BD5C168B2B}">
      <dgm:prSet/>
      <dgm:spPr/>
      <dgm:t>
        <a:bodyPr/>
        <a:lstStyle/>
        <a:p>
          <a:endParaRPr lang="en-US" sz="2000" b="1">
            <a:solidFill>
              <a:schemeClr val="tx1"/>
            </a:solidFill>
          </a:endParaRPr>
        </a:p>
      </dgm:t>
    </dgm:pt>
    <dgm:pt modelId="{CCEDC1DB-4374-40CF-8615-BEE63EEC6F44}" type="sibTrans" cxnId="{994C0DE3-70F9-4850-80E5-C9BD5C168B2B}">
      <dgm:prSet/>
      <dgm:spPr/>
      <dgm:t>
        <a:bodyPr/>
        <a:lstStyle/>
        <a:p>
          <a:endParaRPr lang="en-US" sz="2000" b="1">
            <a:solidFill>
              <a:schemeClr val="tx1"/>
            </a:solidFill>
          </a:endParaRPr>
        </a:p>
      </dgm:t>
    </dgm:pt>
    <dgm:pt modelId="{C104C5DC-CAAA-41D4-B8C9-7AB15BC94C4C}">
      <dgm:prSet custT="1"/>
      <dgm:spPr/>
      <dgm:t>
        <a:bodyPr/>
        <a:lstStyle/>
        <a:p>
          <a:r>
            <a:rPr lang="en-US" sz="2000" b="1" dirty="0" err="1" smtClean="0">
              <a:solidFill>
                <a:srgbClr val="000000"/>
              </a:solidFill>
            </a:rPr>
            <a:t>Sistem</a:t>
          </a:r>
          <a:r>
            <a:rPr lang="en-US" sz="2000" b="1" dirty="0" smtClean="0">
              <a:solidFill>
                <a:srgbClr val="000000"/>
              </a:solidFill>
            </a:rPr>
            <a:t> </a:t>
          </a:r>
          <a:r>
            <a:rPr lang="en-US" sz="2000" b="1" dirty="0" err="1" smtClean="0">
              <a:solidFill>
                <a:srgbClr val="000000"/>
              </a:solidFill>
            </a:rPr>
            <a:t>Pelaporan</a:t>
          </a:r>
          <a:r>
            <a:rPr lang="en-US" sz="2000" b="1" dirty="0" smtClean="0">
              <a:solidFill>
                <a:srgbClr val="000000"/>
              </a:solidFill>
            </a:rPr>
            <a:t> </a:t>
          </a:r>
          <a:r>
            <a:rPr lang="en-US" sz="2000" b="1" dirty="0" err="1" smtClean="0">
              <a:solidFill>
                <a:srgbClr val="000000"/>
              </a:solidFill>
            </a:rPr>
            <a:t>Aset</a:t>
          </a:r>
          <a:r>
            <a:rPr lang="en-US" sz="2000" b="1" dirty="0" smtClean="0">
              <a:solidFill>
                <a:srgbClr val="000000"/>
              </a:solidFill>
            </a:rPr>
            <a:t> </a:t>
          </a:r>
          <a:r>
            <a:rPr lang="en-US" sz="2000" b="1" dirty="0" err="1" smtClean="0">
              <a:solidFill>
                <a:srgbClr val="000000"/>
              </a:solidFill>
            </a:rPr>
            <a:t>dan</a:t>
          </a:r>
          <a:r>
            <a:rPr lang="en-US" sz="2000" b="1" dirty="0" smtClean="0">
              <a:solidFill>
                <a:srgbClr val="000000"/>
              </a:solidFill>
            </a:rPr>
            <a:t> </a:t>
          </a:r>
          <a:r>
            <a:rPr lang="en-US" sz="2000" b="1" dirty="0" err="1" smtClean="0">
              <a:solidFill>
                <a:srgbClr val="000000"/>
              </a:solidFill>
            </a:rPr>
            <a:t>Kekayaan</a:t>
          </a:r>
          <a:r>
            <a:rPr lang="en-US" sz="2000" b="1" dirty="0" smtClean="0">
              <a:solidFill>
                <a:srgbClr val="000000"/>
              </a:solidFill>
            </a:rPr>
            <a:t> Negara</a:t>
          </a:r>
          <a:endParaRPr lang="en-US" sz="2000" b="1" dirty="0">
            <a:solidFill>
              <a:srgbClr val="000000"/>
            </a:solidFill>
          </a:endParaRPr>
        </a:p>
      </dgm:t>
    </dgm:pt>
    <dgm:pt modelId="{7A300E56-3CE2-4170-A683-6F42254897DD}" type="parTrans" cxnId="{0BA1FB19-9393-4518-B20B-E4B69E31BDD9}">
      <dgm:prSet/>
      <dgm:spPr/>
      <dgm:t>
        <a:bodyPr/>
        <a:lstStyle/>
        <a:p>
          <a:endParaRPr lang="en-US" sz="2000" b="1">
            <a:solidFill>
              <a:schemeClr val="tx1"/>
            </a:solidFill>
          </a:endParaRPr>
        </a:p>
      </dgm:t>
    </dgm:pt>
    <dgm:pt modelId="{B35B930A-BC97-4A44-991A-7637DE6AA8F7}" type="sibTrans" cxnId="{0BA1FB19-9393-4518-B20B-E4B69E31BDD9}">
      <dgm:prSet/>
      <dgm:spPr/>
      <dgm:t>
        <a:bodyPr/>
        <a:lstStyle/>
        <a:p>
          <a:endParaRPr lang="en-US" sz="2000" b="1">
            <a:solidFill>
              <a:schemeClr val="tx1"/>
            </a:solidFill>
          </a:endParaRPr>
        </a:p>
      </dgm:t>
    </dgm:pt>
    <dgm:pt modelId="{E97C0F64-0B10-44DC-9990-613515224B4C}">
      <dgm:prSet custT="1"/>
      <dgm:spPr/>
      <dgm:t>
        <a:bodyPr/>
        <a:lstStyle/>
        <a:p>
          <a:r>
            <a:rPr lang="en-US" sz="2000" b="1" dirty="0" err="1" smtClean="0">
              <a:solidFill>
                <a:srgbClr val="000000"/>
              </a:solidFill>
            </a:rPr>
            <a:t>Sistem</a:t>
          </a:r>
          <a:r>
            <a:rPr lang="en-US" sz="2000" b="1" dirty="0" smtClean="0">
              <a:solidFill>
                <a:srgbClr val="000000"/>
              </a:solidFill>
            </a:rPr>
            <a:t> </a:t>
          </a:r>
          <a:r>
            <a:rPr lang="en-US" sz="2000" b="1" dirty="0" err="1" smtClean="0">
              <a:solidFill>
                <a:srgbClr val="000000"/>
              </a:solidFill>
            </a:rPr>
            <a:t>Remunerasi</a:t>
          </a:r>
          <a:endParaRPr lang="en-US" sz="2000" b="1" dirty="0" smtClean="0">
            <a:solidFill>
              <a:srgbClr val="000000"/>
            </a:solidFill>
          </a:endParaRPr>
        </a:p>
      </dgm:t>
    </dgm:pt>
    <dgm:pt modelId="{472CF9EE-42B2-4541-AC18-7E45AAB21A68}" type="parTrans" cxnId="{C06C2BA3-EBF2-498E-B5CD-A9F0EC6915DB}">
      <dgm:prSet/>
      <dgm:spPr/>
      <dgm:t>
        <a:bodyPr/>
        <a:lstStyle/>
        <a:p>
          <a:endParaRPr lang="en-US" sz="2000" b="1">
            <a:solidFill>
              <a:schemeClr val="tx1"/>
            </a:solidFill>
          </a:endParaRPr>
        </a:p>
      </dgm:t>
    </dgm:pt>
    <dgm:pt modelId="{55E1DD6A-8245-4A1C-A63B-DAE2B18E9122}" type="sibTrans" cxnId="{C06C2BA3-EBF2-498E-B5CD-A9F0EC6915DB}">
      <dgm:prSet/>
      <dgm:spPr/>
      <dgm:t>
        <a:bodyPr/>
        <a:lstStyle/>
        <a:p>
          <a:endParaRPr lang="en-US" sz="2000" b="1">
            <a:solidFill>
              <a:schemeClr val="tx1"/>
            </a:solidFill>
          </a:endParaRPr>
        </a:p>
      </dgm:t>
    </dgm:pt>
    <dgm:pt modelId="{9CFAAC95-53E9-43A8-B48E-B436C7C36F1A}">
      <dgm:prSet phldrT="[Text]" custT="1"/>
      <dgm:spPr/>
      <dgm:t>
        <a:bodyPr/>
        <a:lstStyle/>
        <a:p>
          <a:r>
            <a:rPr lang="en-US" sz="2000" b="1" dirty="0" err="1" smtClean="0">
              <a:solidFill>
                <a:srgbClr val="000000"/>
              </a:solidFill>
            </a:rPr>
            <a:t>Distribusi</a:t>
          </a:r>
          <a:r>
            <a:rPr lang="en-US" sz="2000" b="1" dirty="0" smtClean="0">
              <a:solidFill>
                <a:srgbClr val="000000"/>
              </a:solidFill>
            </a:rPr>
            <a:t> </a:t>
          </a:r>
          <a:r>
            <a:rPr lang="en-US" sz="2000" b="1" dirty="0" err="1" smtClean="0">
              <a:solidFill>
                <a:srgbClr val="000000"/>
              </a:solidFill>
            </a:rPr>
            <a:t>Layanan</a:t>
          </a:r>
          <a:r>
            <a:rPr lang="en-US" sz="2000" b="1" dirty="0" smtClean="0">
              <a:solidFill>
                <a:srgbClr val="000000"/>
              </a:solidFill>
            </a:rPr>
            <a:t> </a:t>
          </a:r>
          <a:r>
            <a:rPr lang="en-US" sz="2000" b="1" dirty="0" err="1" smtClean="0">
              <a:solidFill>
                <a:srgbClr val="000000"/>
              </a:solidFill>
            </a:rPr>
            <a:t>Publik</a:t>
          </a:r>
          <a:r>
            <a:rPr lang="en-US" sz="2000" b="1" dirty="0" smtClean="0">
              <a:solidFill>
                <a:srgbClr val="000000"/>
              </a:solidFill>
            </a:rPr>
            <a:t> </a:t>
          </a:r>
          <a:r>
            <a:rPr lang="en-US" sz="2000" b="1" dirty="0" err="1" smtClean="0">
              <a:solidFill>
                <a:srgbClr val="000000"/>
              </a:solidFill>
            </a:rPr>
            <a:t>yg</a:t>
          </a:r>
          <a:r>
            <a:rPr lang="en-US" sz="2000" b="1" dirty="0" smtClean="0">
              <a:solidFill>
                <a:srgbClr val="000000"/>
              </a:solidFill>
            </a:rPr>
            <a:t> </a:t>
          </a:r>
          <a:r>
            <a:rPr lang="en-US" sz="2000" b="1" dirty="0" err="1" smtClean="0">
              <a:solidFill>
                <a:srgbClr val="000000"/>
              </a:solidFill>
            </a:rPr>
            <a:t>Berkualitas</a:t>
          </a:r>
          <a:endParaRPr lang="en-US" sz="2000" b="1" dirty="0" smtClean="0">
            <a:solidFill>
              <a:srgbClr val="000000"/>
            </a:solidFill>
          </a:endParaRPr>
        </a:p>
      </dgm:t>
    </dgm:pt>
    <dgm:pt modelId="{9D90E9CE-BF14-4F8A-A831-BC7ADF2BE8CA}" type="parTrans" cxnId="{AFCEA455-5A7C-4591-86B6-7308666E6A03}">
      <dgm:prSet/>
      <dgm:spPr/>
      <dgm:t>
        <a:bodyPr/>
        <a:lstStyle/>
        <a:p>
          <a:endParaRPr lang="en-US" sz="2000" b="1">
            <a:solidFill>
              <a:schemeClr val="tx1"/>
            </a:solidFill>
          </a:endParaRPr>
        </a:p>
      </dgm:t>
    </dgm:pt>
    <dgm:pt modelId="{29C0B36A-3E68-4647-98AD-F5B440CA94E9}" type="sibTrans" cxnId="{AFCEA455-5A7C-4591-86B6-7308666E6A03}">
      <dgm:prSet/>
      <dgm:spPr/>
      <dgm:t>
        <a:bodyPr/>
        <a:lstStyle/>
        <a:p>
          <a:endParaRPr lang="en-US" sz="2000" b="1">
            <a:solidFill>
              <a:schemeClr val="tx1"/>
            </a:solidFill>
          </a:endParaRPr>
        </a:p>
      </dgm:t>
    </dgm:pt>
    <dgm:pt modelId="{A203BF6E-CC18-4D42-B287-2F412F880338}">
      <dgm:prSet custT="1"/>
      <dgm:spPr/>
      <dgm:t>
        <a:bodyPr/>
        <a:lstStyle/>
        <a:p>
          <a:r>
            <a:rPr lang="en-US" sz="2000" b="1" dirty="0" err="1" smtClean="0">
              <a:solidFill>
                <a:srgbClr val="000000"/>
              </a:solidFill>
            </a:rPr>
            <a:t>Efisiensi</a:t>
          </a:r>
          <a:r>
            <a:rPr lang="en-US" sz="2000" b="1" dirty="0" smtClean="0">
              <a:solidFill>
                <a:srgbClr val="000000"/>
              </a:solidFill>
            </a:rPr>
            <a:t> </a:t>
          </a:r>
          <a:r>
            <a:rPr lang="en-US" sz="2000" b="1" dirty="0" err="1" smtClean="0">
              <a:solidFill>
                <a:srgbClr val="000000"/>
              </a:solidFill>
            </a:rPr>
            <a:t>Lembaga</a:t>
          </a:r>
          <a:r>
            <a:rPr lang="en-US" sz="2000" b="1" dirty="0" smtClean="0">
              <a:solidFill>
                <a:srgbClr val="000000"/>
              </a:solidFill>
            </a:rPr>
            <a:t> </a:t>
          </a:r>
          <a:r>
            <a:rPr lang="en-US" sz="2000" b="1" dirty="0" err="1" smtClean="0">
              <a:solidFill>
                <a:srgbClr val="000000"/>
              </a:solidFill>
            </a:rPr>
            <a:t>Pemerintah</a:t>
          </a:r>
          <a:endParaRPr lang="en-US" sz="2000" b="1" dirty="0">
            <a:solidFill>
              <a:srgbClr val="000000"/>
            </a:solidFill>
          </a:endParaRPr>
        </a:p>
      </dgm:t>
    </dgm:pt>
    <dgm:pt modelId="{5EBE619E-F9B5-4F06-82A8-20B39F5122A9}" type="parTrans" cxnId="{B842E08A-7E88-432D-9156-8E6A2F0BCBA1}">
      <dgm:prSet/>
      <dgm:spPr/>
      <dgm:t>
        <a:bodyPr/>
        <a:lstStyle/>
        <a:p>
          <a:endParaRPr lang="en-US" sz="2000" b="1">
            <a:solidFill>
              <a:schemeClr val="tx1"/>
            </a:solidFill>
          </a:endParaRPr>
        </a:p>
      </dgm:t>
    </dgm:pt>
    <dgm:pt modelId="{9A95422E-602B-410E-B27E-72F741FD49F9}" type="sibTrans" cxnId="{B842E08A-7E88-432D-9156-8E6A2F0BCBA1}">
      <dgm:prSet/>
      <dgm:spPr/>
      <dgm:t>
        <a:bodyPr/>
        <a:lstStyle/>
        <a:p>
          <a:endParaRPr lang="en-US" sz="2000" b="1">
            <a:solidFill>
              <a:schemeClr val="tx1"/>
            </a:solidFill>
          </a:endParaRPr>
        </a:p>
      </dgm:t>
    </dgm:pt>
    <dgm:pt modelId="{8812641D-5413-2C42-B52C-FD5FF58F7334}">
      <dgm:prSet custT="1"/>
      <dgm:spPr/>
      <dgm:t>
        <a:bodyPr/>
        <a:lstStyle/>
        <a:p>
          <a:r>
            <a:rPr lang="en-US" sz="2000" b="1" dirty="0" err="1" smtClean="0">
              <a:solidFill>
                <a:srgbClr val="000000"/>
              </a:solidFill>
            </a:rPr>
            <a:t>Profesionalisasi</a:t>
          </a:r>
          <a:r>
            <a:rPr lang="en-US" sz="2000" b="1" dirty="0" smtClean="0">
              <a:solidFill>
                <a:srgbClr val="000000"/>
              </a:solidFill>
            </a:rPr>
            <a:t> </a:t>
          </a:r>
          <a:r>
            <a:rPr lang="en-US" sz="2000" b="1" dirty="0" err="1" smtClean="0">
              <a:solidFill>
                <a:srgbClr val="000000"/>
              </a:solidFill>
            </a:rPr>
            <a:t>Layanan</a:t>
          </a:r>
          <a:r>
            <a:rPr lang="en-US" sz="2000" b="1" dirty="0" smtClean="0">
              <a:solidFill>
                <a:srgbClr val="000000"/>
              </a:solidFill>
            </a:rPr>
            <a:t> </a:t>
          </a:r>
          <a:r>
            <a:rPr lang="en-US" sz="2000" b="1" dirty="0" err="1" smtClean="0">
              <a:solidFill>
                <a:srgbClr val="000000"/>
              </a:solidFill>
            </a:rPr>
            <a:t>Publik</a:t>
          </a:r>
          <a:endParaRPr lang="en-US" sz="2000" b="1" dirty="0">
            <a:solidFill>
              <a:srgbClr val="000000"/>
            </a:solidFill>
          </a:endParaRPr>
        </a:p>
      </dgm:t>
    </dgm:pt>
    <dgm:pt modelId="{CC22021F-98A9-B147-B8BA-A00C8A63973D}" type="parTrans" cxnId="{9DBBB206-06E6-2E40-B5E7-7B3649802DD3}">
      <dgm:prSet/>
      <dgm:spPr/>
      <dgm:t>
        <a:bodyPr/>
        <a:lstStyle/>
        <a:p>
          <a:endParaRPr lang="en-US"/>
        </a:p>
      </dgm:t>
    </dgm:pt>
    <dgm:pt modelId="{EAA3EC83-21BE-0145-91A9-8C3920E16C05}" type="sibTrans" cxnId="{9DBBB206-06E6-2E40-B5E7-7B3649802DD3}">
      <dgm:prSet/>
      <dgm:spPr/>
      <dgm:t>
        <a:bodyPr/>
        <a:lstStyle/>
        <a:p>
          <a:endParaRPr lang="en-US"/>
        </a:p>
      </dgm:t>
    </dgm:pt>
    <dgm:pt modelId="{CCF7AFEC-49E1-46CD-8E06-91354572DCAF}" type="pres">
      <dgm:prSet presAssocID="{A0207EDF-0C48-45BF-9055-26A498D54CB2}" presName="linear" presStyleCnt="0">
        <dgm:presLayoutVars>
          <dgm:dir/>
          <dgm:animLvl val="lvl"/>
          <dgm:resizeHandles val="exact"/>
        </dgm:presLayoutVars>
      </dgm:prSet>
      <dgm:spPr/>
      <dgm:t>
        <a:bodyPr/>
        <a:lstStyle/>
        <a:p>
          <a:endParaRPr lang="en-US"/>
        </a:p>
      </dgm:t>
    </dgm:pt>
    <dgm:pt modelId="{CB6CC09E-A9D3-471C-BB52-9814A7CA35E5}" type="pres">
      <dgm:prSet presAssocID="{4DB2DED3-E105-4A26-A982-25C5FEC1E07B}" presName="parentLin" presStyleCnt="0"/>
      <dgm:spPr/>
    </dgm:pt>
    <dgm:pt modelId="{E28C4E14-F92E-4466-A06B-7345F121C031}" type="pres">
      <dgm:prSet presAssocID="{4DB2DED3-E105-4A26-A982-25C5FEC1E07B}" presName="parentLeftMargin" presStyleLbl="node1" presStyleIdx="0" presStyleCnt="8"/>
      <dgm:spPr/>
      <dgm:t>
        <a:bodyPr/>
        <a:lstStyle/>
        <a:p>
          <a:endParaRPr lang="en-US"/>
        </a:p>
      </dgm:t>
    </dgm:pt>
    <dgm:pt modelId="{6378B98C-7C68-4F4B-83F5-3C16DD966F81}" type="pres">
      <dgm:prSet presAssocID="{4DB2DED3-E105-4A26-A982-25C5FEC1E07B}" presName="parentText" presStyleLbl="node1" presStyleIdx="0" presStyleCnt="8" custLinFactNeighborX="3944" custLinFactNeighborY="5584">
        <dgm:presLayoutVars>
          <dgm:chMax val="0"/>
          <dgm:bulletEnabled val="1"/>
        </dgm:presLayoutVars>
      </dgm:prSet>
      <dgm:spPr/>
      <dgm:t>
        <a:bodyPr/>
        <a:lstStyle/>
        <a:p>
          <a:endParaRPr lang="en-US"/>
        </a:p>
      </dgm:t>
    </dgm:pt>
    <dgm:pt modelId="{87A5B8A2-E32A-4073-AF72-31090867260B}" type="pres">
      <dgm:prSet presAssocID="{4DB2DED3-E105-4A26-A982-25C5FEC1E07B}" presName="negativeSpace" presStyleCnt="0"/>
      <dgm:spPr/>
    </dgm:pt>
    <dgm:pt modelId="{44C0F066-3D51-4D71-96CD-30212AE142E1}" type="pres">
      <dgm:prSet presAssocID="{4DB2DED3-E105-4A26-A982-25C5FEC1E07B}" presName="childText" presStyleLbl="conFgAcc1" presStyleIdx="0" presStyleCnt="8" custLinFactNeighborX="1634" custLinFactNeighborY="-5556">
        <dgm:presLayoutVars>
          <dgm:bulletEnabled val="1"/>
        </dgm:presLayoutVars>
        <dgm:style>
          <a:lnRef idx="1">
            <a:schemeClr val="accent2"/>
          </a:lnRef>
          <a:fillRef idx="2">
            <a:schemeClr val="accent2"/>
          </a:fillRef>
          <a:effectRef idx="1">
            <a:schemeClr val="accent2"/>
          </a:effectRef>
          <a:fontRef idx="minor">
            <a:schemeClr val="dk1"/>
          </a:fontRef>
        </dgm:style>
      </dgm:prSet>
      <dgm:spPr>
        <a:effectLst>
          <a:softEdge rad="127000"/>
        </a:effectLst>
      </dgm:spPr>
    </dgm:pt>
    <dgm:pt modelId="{3871FD64-C629-4B42-9FD3-30C36BA435BF}" type="pres">
      <dgm:prSet presAssocID="{B6E3BEA7-EAA2-4F4D-A020-91BFF016DCF4}" presName="spaceBetweenRectangles" presStyleCnt="0"/>
      <dgm:spPr/>
    </dgm:pt>
    <dgm:pt modelId="{85AAA315-9C05-4533-83CE-A8CAF757919C}" type="pres">
      <dgm:prSet presAssocID="{9CFAAC95-53E9-43A8-B48E-B436C7C36F1A}" presName="parentLin" presStyleCnt="0"/>
      <dgm:spPr/>
    </dgm:pt>
    <dgm:pt modelId="{755F8D7A-D2FC-4AA1-830A-2A8384F83589}" type="pres">
      <dgm:prSet presAssocID="{9CFAAC95-53E9-43A8-B48E-B436C7C36F1A}" presName="parentLeftMargin" presStyleLbl="node1" presStyleIdx="0" presStyleCnt="8"/>
      <dgm:spPr/>
      <dgm:t>
        <a:bodyPr/>
        <a:lstStyle/>
        <a:p>
          <a:endParaRPr lang="en-US"/>
        </a:p>
      </dgm:t>
    </dgm:pt>
    <dgm:pt modelId="{499C4B60-3DFE-41A2-9814-578D5ADE3070}" type="pres">
      <dgm:prSet presAssocID="{9CFAAC95-53E9-43A8-B48E-B436C7C36F1A}" presName="parentText" presStyleLbl="node1" presStyleIdx="1" presStyleCnt="8">
        <dgm:presLayoutVars>
          <dgm:chMax val="0"/>
          <dgm:bulletEnabled val="1"/>
        </dgm:presLayoutVars>
      </dgm:prSet>
      <dgm:spPr/>
      <dgm:t>
        <a:bodyPr/>
        <a:lstStyle/>
        <a:p>
          <a:endParaRPr lang="en-US"/>
        </a:p>
      </dgm:t>
    </dgm:pt>
    <dgm:pt modelId="{81F3798F-2ACE-4B38-98FE-0E4020F1868B}" type="pres">
      <dgm:prSet presAssocID="{9CFAAC95-53E9-43A8-B48E-B436C7C36F1A}" presName="negativeSpace" presStyleCnt="0"/>
      <dgm:spPr/>
    </dgm:pt>
    <dgm:pt modelId="{B0CE8E19-B7F0-47F0-BD8E-8A052687F9EE}" type="pres">
      <dgm:prSet presAssocID="{9CFAAC95-53E9-43A8-B48E-B436C7C36F1A}" presName="childText" presStyleLbl="conFgAcc1" presStyleIdx="1" presStyleCnt="8">
        <dgm:presLayoutVars>
          <dgm:bulletEnabled val="1"/>
        </dgm:presLayoutVars>
        <dgm:style>
          <a:lnRef idx="1">
            <a:schemeClr val="accent2"/>
          </a:lnRef>
          <a:fillRef idx="2">
            <a:schemeClr val="accent2"/>
          </a:fillRef>
          <a:effectRef idx="1">
            <a:schemeClr val="accent2"/>
          </a:effectRef>
          <a:fontRef idx="minor">
            <a:schemeClr val="dk1"/>
          </a:fontRef>
        </dgm:style>
      </dgm:prSet>
      <dgm:spPr>
        <a:effectLst>
          <a:softEdge rad="127000"/>
        </a:effectLst>
      </dgm:spPr>
    </dgm:pt>
    <dgm:pt modelId="{EECCA3C5-2A19-4428-9141-BA649DD4693C}" type="pres">
      <dgm:prSet presAssocID="{29C0B36A-3E68-4647-98AD-F5B440CA94E9}" presName="spaceBetweenRectangles" presStyleCnt="0"/>
      <dgm:spPr/>
    </dgm:pt>
    <dgm:pt modelId="{AF4C5FC4-A191-3347-A7CD-84F58061A17A}" type="pres">
      <dgm:prSet presAssocID="{8812641D-5413-2C42-B52C-FD5FF58F7334}" presName="parentLin" presStyleCnt="0"/>
      <dgm:spPr/>
    </dgm:pt>
    <dgm:pt modelId="{AC60BDD3-616B-A540-8CAF-F3CE452F43C7}" type="pres">
      <dgm:prSet presAssocID="{8812641D-5413-2C42-B52C-FD5FF58F7334}" presName="parentLeftMargin" presStyleLbl="node1" presStyleIdx="1" presStyleCnt="8"/>
      <dgm:spPr/>
      <dgm:t>
        <a:bodyPr/>
        <a:lstStyle/>
        <a:p>
          <a:endParaRPr lang="en-US"/>
        </a:p>
      </dgm:t>
    </dgm:pt>
    <dgm:pt modelId="{D146221E-6700-194F-98C9-D2C3D074B6D2}" type="pres">
      <dgm:prSet presAssocID="{8812641D-5413-2C42-B52C-FD5FF58F7334}" presName="parentText" presStyleLbl="node1" presStyleIdx="2" presStyleCnt="8">
        <dgm:presLayoutVars>
          <dgm:chMax val="0"/>
          <dgm:bulletEnabled val="1"/>
        </dgm:presLayoutVars>
      </dgm:prSet>
      <dgm:spPr/>
      <dgm:t>
        <a:bodyPr/>
        <a:lstStyle/>
        <a:p>
          <a:endParaRPr lang="en-US"/>
        </a:p>
      </dgm:t>
    </dgm:pt>
    <dgm:pt modelId="{D2F5E430-F72C-3A4C-B1FF-FF40891F781B}" type="pres">
      <dgm:prSet presAssocID="{8812641D-5413-2C42-B52C-FD5FF58F7334}" presName="negativeSpace" presStyleCnt="0"/>
      <dgm:spPr/>
    </dgm:pt>
    <dgm:pt modelId="{AE637BD7-6B73-F645-8C2A-7B9D588F587E}" type="pres">
      <dgm:prSet presAssocID="{8812641D-5413-2C42-B52C-FD5FF58F7334}" presName="childText" presStyleLbl="conFgAcc1" presStyleIdx="2" presStyleCnt="8">
        <dgm:presLayoutVars>
          <dgm:bulletEnabled val="1"/>
        </dgm:presLayoutVars>
      </dgm:prSet>
      <dgm:spPr/>
    </dgm:pt>
    <dgm:pt modelId="{7C3664FC-452A-444B-97DC-132EC3ECFB0D}" type="pres">
      <dgm:prSet presAssocID="{EAA3EC83-21BE-0145-91A9-8C3920E16C05}" presName="spaceBetweenRectangles" presStyleCnt="0"/>
      <dgm:spPr/>
    </dgm:pt>
    <dgm:pt modelId="{B516FDFD-070C-4EAF-8557-DEA78F38793B}" type="pres">
      <dgm:prSet presAssocID="{32712906-013E-4BBA-85F3-A007B65D0B65}" presName="parentLin" presStyleCnt="0"/>
      <dgm:spPr/>
    </dgm:pt>
    <dgm:pt modelId="{270AE25F-0FA4-4EF2-9BB3-7CBBBED4B2F3}" type="pres">
      <dgm:prSet presAssocID="{32712906-013E-4BBA-85F3-A007B65D0B65}" presName="parentLeftMargin" presStyleLbl="node1" presStyleIdx="2" presStyleCnt="8"/>
      <dgm:spPr/>
      <dgm:t>
        <a:bodyPr/>
        <a:lstStyle/>
        <a:p>
          <a:endParaRPr lang="en-US"/>
        </a:p>
      </dgm:t>
    </dgm:pt>
    <dgm:pt modelId="{F04CEF16-409B-476A-B925-F08041CC56D2}" type="pres">
      <dgm:prSet presAssocID="{32712906-013E-4BBA-85F3-A007B65D0B65}" presName="parentText" presStyleLbl="node1" presStyleIdx="3" presStyleCnt="8">
        <dgm:presLayoutVars>
          <dgm:chMax val="0"/>
          <dgm:bulletEnabled val="1"/>
        </dgm:presLayoutVars>
      </dgm:prSet>
      <dgm:spPr/>
      <dgm:t>
        <a:bodyPr/>
        <a:lstStyle/>
        <a:p>
          <a:endParaRPr lang="en-US"/>
        </a:p>
      </dgm:t>
    </dgm:pt>
    <dgm:pt modelId="{A90825FC-14A8-4860-A3AA-A03C7CB96326}" type="pres">
      <dgm:prSet presAssocID="{32712906-013E-4BBA-85F3-A007B65D0B65}" presName="negativeSpace" presStyleCnt="0"/>
      <dgm:spPr/>
    </dgm:pt>
    <dgm:pt modelId="{8B50F532-95FC-49F3-81EB-5A9F6A071EB1}" type="pres">
      <dgm:prSet presAssocID="{32712906-013E-4BBA-85F3-A007B65D0B65}" presName="childText" presStyleLbl="conFgAcc1" presStyleIdx="3" presStyleCnt="8">
        <dgm:presLayoutVars>
          <dgm:bulletEnabled val="1"/>
        </dgm:presLayoutVars>
        <dgm:style>
          <a:lnRef idx="1">
            <a:schemeClr val="accent2"/>
          </a:lnRef>
          <a:fillRef idx="2">
            <a:schemeClr val="accent2"/>
          </a:fillRef>
          <a:effectRef idx="1">
            <a:schemeClr val="accent2"/>
          </a:effectRef>
          <a:fontRef idx="minor">
            <a:schemeClr val="dk1"/>
          </a:fontRef>
        </dgm:style>
      </dgm:prSet>
      <dgm:spPr>
        <a:effectLst>
          <a:softEdge rad="127000"/>
        </a:effectLst>
      </dgm:spPr>
      <dgm:t>
        <a:bodyPr/>
        <a:lstStyle/>
        <a:p>
          <a:endParaRPr lang="en-US"/>
        </a:p>
      </dgm:t>
    </dgm:pt>
    <dgm:pt modelId="{24BEC506-271C-46D1-8457-0BD715C41514}" type="pres">
      <dgm:prSet presAssocID="{EC6CCFBA-B8BE-4BF8-B50F-9A7F210E11A4}" presName="spaceBetweenRectangles" presStyleCnt="0"/>
      <dgm:spPr/>
    </dgm:pt>
    <dgm:pt modelId="{4D28F701-743E-4C37-A7F1-EFC701093551}" type="pres">
      <dgm:prSet presAssocID="{858B47EA-0B29-4065-B4D8-2F3A59C5A31C}" presName="parentLin" presStyleCnt="0"/>
      <dgm:spPr/>
    </dgm:pt>
    <dgm:pt modelId="{21B10001-AF43-456E-ABED-63DC00B727B7}" type="pres">
      <dgm:prSet presAssocID="{858B47EA-0B29-4065-B4D8-2F3A59C5A31C}" presName="parentLeftMargin" presStyleLbl="node1" presStyleIdx="3" presStyleCnt="8"/>
      <dgm:spPr/>
      <dgm:t>
        <a:bodyPr/>
        <a:lstStyle/>
        <a:p>
          <a:endParaRPr lang="en-US"/>
        </a:p>
      </dgm:t>
    </dgm:pt>
    <dgm:pt modelId="{E1833104-3CAE-4147-80B0-5C4125B479E7}" type="pres">
      <dgm:prSet presAssocID="{858B47EA-0B29-4065-B4D8-2F3A59C5A31C}" presName="parentText" presStyleLbl="node1" presStyleIdx="4" presStyleCnt="8">
        <dgm:presLayoutVars>
          <dgm:chMax val="0"/>
          <dgm:bulletEnabled val="1"/>
        </dgm:presLayoutVars>
      </dgm:prSet>
      <dgm:spPr/>
      <dgm:t>
        <a:bodyPr/>
        <a:lstStyle/>
        <a:p>
          <a:endParaRPr lang="en-US"/>
        </a:p>
      </dgm:t>
    </dgm:pt>
    <dgm:pt modelId="{882463C7-13D3-4251-BDCF-F7037E3A2F6C}" type="pres">
      <dgm:prSet presAssocID="{858B47EA-0B29-4065-B4D8-2F3A59C5A31C}" presName="negativeSpace" presStyleCnt="0"/>
      <dgm:spPr/>
    </dgm:pt>
    <dgm:pt modelId="{D9D49C9C-851A-49FD-A445-58B0FD704FA1}" type="pres">
      <dgm:prSet presAssocID="{858B47EA-0B29-4065-B4D8-2F3A59C5A31C}" presName="childText" presStyleLbl="conFgAcc1" presStyleIdx="4" presStyleCnt="8">
        <dgm:presLayoutVars>
          <dgm:bulletEnabled val="1"/>
        </dgm:presLayoutVars>
        <dgm:style>
          <a:lnRef idx="1">
            <a:schemeClr val="accent2"/>
          </a:lnRef>
          <a:fillRef idx="2">
            <a:schemeClr val="accent2"/>
          </a:fillRef>
          <a:effectRef idx="1">
            <a:schemeClr val="accent2"/>
          </a:effectRef>
          <a:fontRef idx="minor">
            <a:schemeClr val="dk1"/>
          </a:fontRef>
        </dgm:style>
      </dgm:prSet>
      <dgm:spPr>
        <a:effectLst>
          <a:softEdge rad="127000"/>
        </a:effectLst>
      </dgm:spPr>
      <dgm:t>
        <a:bodyPr/>
        <a:lstStyle/>
        <a:p>
          <a:endParaRPr lang="en-US"/>
        </a:p>
      </dgm:t>
    </dgm:pt>
    <dgm:pt modelId="{5B6E9B7B-4023-45A4-B07A-1396F273C102}" type="pres">
      <dgm:prSet presAssocID="{CCEDC1DB-4374-40CF-8615-BEE63EEC6F44}" presName="spaceBetweenRectangles" presStyleCnt="0"/>
      <dgm:spPr/>
    </dgm:pt>
    <dgm:pt modelId="{287BCA67-F726-415C-A424-A7E8481A1B3E}" type="pres">
      <dgm:prSet presAssocID="{C104C5DC-CAAA-41D4-B8C9-7AB15BC94C4C}" presName="parentLin" presStyleCnt="0"/>
      <dgm:spPr/>
    </dgm:pt>
    <dgm:pt modelId="{F2D18B99-6D3C-461B-BC4B-BAE2A9351E3C}" type="pres">
      <dgm:prSet presAssocID="{C104C5DC-CAAA-41D4-B8C9-7AB15BC94C4C}" presName="parentLeftMargin" presStyleLbl="node1" presStyleIdx="4" presStyleCnt="8"/>
      <dgm:spPr/>
      <dgm:t>
        <a:bodyPr/>
        <a:lstStyle/>
        <a:p>
          <a:endParaRPr lang="en-US"/>
        </a:p>
      </dgm:t>
    </dgm:pt>
    <dgm:pt modelId="{95CB7DA9-8CE9-4A57-B218-87C6A4EF2434}" type="pres">
      <dgm:prSet presAssocID="{C104C5DC-CAAA-41D4-B8C9-7AB15BC94C4C}" presName="parentText" presStyleLbl="node1" presStyleIdx="5" presStyleCnt="8">
        <dgm:presLayoutVars>
          <dgm:chMax val="0"/>
          <dgm:bulletEnabled val="1"/>
        </dgm:presLayoutVars>
      </dgm:prSet>
      <dgm:spPr/>
      <dgm:t>
        <a:bodyPr/>
        <a:lstStyle/>
        <a:p>
          <a:endParaRPr lang="en-US"/>
        </a:p>
      </dgm:t>
    </dgm:pt>
    <dgm:pt modelId="{BA5F460F-ED31-4A58-9736-D60939ECF1AD}" type="pres">
      <dgm:prSet presAssocID="{C104C5DC-CAAA-41D4-B8C9-7AB15BC94C4C}" presName="negativeSpace" presStyleCnt="0"/>
      <dgm:spPr/>
    </dgm:pt>
    <dgm:pt modelId="{F5ACC9A5-906C-421B-804B-90A1B055C334}" type="pres">
      <dgm:prSet presAssocID="{C104C5DC-CAAA-41D4-B8C9-7AB15BC94C4C}" presName="childText" presStyleLbl="conFgAcc1" presStyleIdx="5" presStyleCnt="8">
        <dgm:presLayoutVars>
          <dgm:bulletEnabled val="1"/>
        </dgm:presLayoutVars>
        <dgm:style>
          <a:lnRef idx="1">
            <a:schemeClr val="accent2"/>
          </a:lnRef>
          <a:fillRef idx="2">
            <a:schemeClr val="accent2"/>
          </a:fillRef>
          <a:effectRef idx="1">
            <a:schemeClr val="accent2"/>
          </a:effectRef>
          <a:fontRef idx="minor">
            <a:schemeClr val="dk1"/>
          </a:fontRef>
        </dgm:style>
      </dgm:prSet>
      <dgm:spPr>
        <a:effectLst>
          <a:softEdge rad="127000"/>
        </a:effectLst>
      </dgm:spPr>
      <dgm:t>
        <a:bodyPr/>
        <a:lstStyle/>
        <a:p>
          <a:endParaRPr lang="en-US"/>
        </a:p>
      </dgm:t>
    </dgm:pt>
    <dgm:pt modelId="{4818C1C2-3D7D-4631-8247-C38111683BAA}" type="pres">
      <dgm:prSet presAssocID="{B35B930A-BC97-4A44-991A-7637DE6AA8F7}" presName="spaceBetweenRectangles" presStyleCnt="0"/>
      <dgm:spPr/>
    </dgm:pt>
    <dgm:pt modelId="{F2F79518-431A-43B4-BBDD-1704F226F814}" type="pres">
      <dgm:prSet presAssocID="{E97C0F64-0B10-44DC-9990-613515224B4C}" presName="parentLin" presStyleCnt="0"/>
      <dgm:spPr/>
    </dgm:pt>
    <dgm:pt modelId="{26CA0387-083C-470C-9DA9-B6E9697D4415}" type="pres">
      <dgm:prSet presAssocID="{E97C0F64-0B10-44DC-9990-613515224B4C}" presName="parentLeftMargin" presStyleLbl="node1" presStyleIdx="5" presStyleCnt="8"/>
      <dgm:spPr/>
      <dgm:t>
        <a:bodyPr/>
        <a:lstStyle/>
        <a:p>
          <a:endParaRPr lang="en-US"/>
        </a:p>
      </dgm:t>
    </dgm:pt>
    <dgm:pt modelId="{0B50D619-FDDE-405C-AAF6-83AA52FD9138}" type="pres">
      <dgm:prSet presAssocID="{E97C0F64-0B10-44DC-9990-613515224B4C}" presName="parentText" presStyleLbl="node1" presStyleIdx="6" presStyleCnt="8">
        <dgm:presLayoutVars>
          <dgm:chMax val="0"/>
          <dgm:bulletEnabled val="1"/>
        </dgm:presLayoutVars>
      </dgm:prSet>
      <dgm:spPr/>
      <dgm:t>
        <a:bodyPr/>
        <a:lstStyle/>
        <a:p>
          <a:endParaRPr lang="en-US"/>
        </a:p>
      </dgm:t>
    </dgm:pt>
    <dgm:pt modelId="{0E9D40F1-A536-44DB-B52B-41BF143CBB01}" type="pres">
      <dgm:prSet presAssocID="{E97C0F64-0B10-44DC-9990-613515224B4C}" presName="negativeSpace" presStyleCnt="0"/>
      <dgm:spPr/>
    </dgm:pt>
    <dgm:pt modelId="{BD29EAD3-54A2-4867-86BA-C6B612B83FCA}" type="pres">
      <dgm:prSet presAssocID="{E97C0F64-0B10-44DC-9990-613515224B4C}" presName="childText" presStyleLbl="conFgAcc1" presStyleIdx="6" presStyleCnt="8">
        <dgm:presLayoutVars>
          <dgm:bulletEnabled val="1"/>
        </dgm:presLayoutVars>
        <dgm:style>
          <a:lnRef idx="1">
            <a:schemeClr val="accent2"/>
          </a:lnRef>
          <a:fillRef idx="2">
            <a:schemeClr val="accent2"/>
          </a:fillRef>
          <a:effectRef idx="1">
            <a:schemeClr val="accent2"/>
          </a:effectRef>
          <a:fontRef idx="minor">
            <a:schemeClr val="dk1"/>
          </a:fontRef>
        </dgm:style>
      </dgm:prSet>
      <dgm:spPr>
        <a:effectLst>
          <a:softEdge rad="127000"/>
        </a:effectLst>
      </dgm:spPr>
      <dgm:t>
        <a:bodyPr/>
        <a:lstStyle/>
        <a:p>
          <a:endParaRPr lang="en-US"/>
        </a:p>
      </dgm:t>
    </dgm:pt>
    <dgm:pt modelId="{C13F8597-CF97-42D8-9296-74F4A4F4B562}" type="pres">
      <dgm:prSet presAssocID="{55E1DD6A-8245-4A1C-A63B-DAE2B18E9122}" presName="spaceBetweenRectangles" presStyleCnt="0"/>
      <dgm:spPr/>
    </dgm:pt>
    <dgm:pt modelId="{E7678E2A-1D31-4CD5-AC59-B1151380916E}" type="pres">
      <dgm:prSet presAssocID="{A203BF6E-CC18-4D42-B287-2F412F880338}" presName="parentLin" presStyleCnt="0"/>
      <dgm:spPr/>
    </dgm:pt>
    <dgm:pt modelId="{76B7E7EF-F5B1-4BAC-B0FA-E607861372AB}" type="pres">
      <dgm:prSet presAssocID="{A203BF6E-CC18-4D42-B287-2F412F880338}" presName="parentLeftMargin" presStyleLbl="node1" presStyleIdx="6" presStyleCnt="8"/>
      <dgm:spPr/>
      <dgm:t>
        <a:bodyPr/>
        <a:lstStyle/>
        <a:p>
          <a:endParaRPr lang="en-US"/>
        </a:p>
      </dgm:t>
    </dgm:pt>
    <dgm:pt modelId="{14BDE41C-8DCE-416B-9EB9-4A0AFA0650A7}" type="pres">
      <dgm:prSet presAssocID="{A203BF6E-CC18-4D42-B287-2F412F880338}" presName="parentText" presStyleLbl="node1" presStyleIdx="7" presStyleCnt="8">
        <dgm:presLayoutVars>
          <dgm:chMax val="0"/>
          <dgm:bulletEnabled val="1"/>
        </dgm:presLayoutVars>
      </dgm:prSet>
      <dgm:spPr/>
      <dgm:t>
        <a:bodyPr/>
        <a:lstStyle/>
        <a:p>
          <a:endParaRPr lang="en-US"/>
        </a:p>
      </dgm:t>
    </dgm:pt>
    <dgm:pt modelId="{592D5922-5C5C-4095-877B-EFEBFCBAA2E8}" type="pres">
      <dgm:prSet presAssocID="{A203BF6E-CC18-4D42-B287-2F412F880338}" presName="negativeSpace" presStyleCnt="0"/>
      <dgm:spPr/>
    </dgm:pt>
    <dgm:pt modelId="{13300C85-672A-4138-8AF4-7BA443024541}" type="pres">
      <dgm:prSet presAssocID="{A203BF6E-CC18-4D42-B287-2F412F880338}" presName="childText" presStyleLbl="conFgAcc1" presStyleIdx="7" presStyleCnt="8">
        <dgm:presLayoutVars>
          <dgm:bulletEnabled val="1"/>
        </dgm:presLayoutVars>
        <dgm:style>
          <a:lnRef idx="1">
            <a:schemeClr val="accent2"/>
          </a:lnRef>
          <a:fillRef idx="2">
            <a:schemeClr val="accent2"/>
          </a:fillRef>
          <a:effectRef idx="1">
            <a:schemeClr val="accent2"/>
          </a:effectRef>
          <a:fontRef idx="minor">
            <a:schemeClr val="dk1"/>
          </a:fontRef>
        </dgm:style>
      </dgm:prSet>
      <dgm:spPr>
        <a:effectLst>
          <a:softEdge rad="127000"/>
        </a:effectLst>
      </dgm:spPr>
    </dgm:pt>
  </dgm:ptLst>
  <dgm:cxnLst>
    <dgm:cxn modelId="{3E932B4E-E4BE-41A5-AFE7-3747D2EB9814}" srcId="{A0207EDF-0C48-45BF-9055-26A498D54CB2}" destId="{4DB2DED3-E105-4A26-A982-25C5FEC1E07B}" srcOrd="0" destOrd="0" parTransId="{09CAF3A4-B5E7-4AD7-8B4B-9260AA392714}" sibTransId="{B6E3BEA7-EAA2-4F4D-A020-91BFF016DCF4}"/>
    <dgm:cxn modelId="{F17A0BA4-5DD7-9146-B28B-6AC5260D15CD}" type="presOf" srcId="{A0207EDF-0C48-45BF-9055-26A498D54CB2}" destId="{CCF7AFEC-49E1-46CD-8E06-91354572DCAF}" srcOrd="0" destOrd="0" presId="urn:microsoft.com/office/officeart/2005/8/layout/list1"/>
    <dgm:cxn modelId="{9DBBB206-06E6-2E40-B5E7-7B3649802DD3}" srcId="{A0207EDF-0C48-45BF-9055-26A498D54CB2}" destId="{8812641D-5413-2C42-B52C-FD5FF58F7334}" srcOrd="2" destOrd="0" parTransId="{CC22021F-98A9-B147-B8BA-A00C8A63973D}" sibTransId="{EAA3EC83-21BE-0145-91A9-8C3920E16C05}"/>
    <dgm:cxn modelId="{2D423D2D-B685-9C4F-80B5-8FB9BBF7B393}" type="presOf" srcId="{9CFAAC95-53E9-43A8-B48E-B436C7C36F1A}" destId="{755F8D7A-D2FC-4AA1-830A-2A8384F83589}" srcOrd="0" destOrd="0" presId="urn:microsoft.com/office/officeart/2005/8/layout/list1"/>
    <dgm:cxn modelId="{7DBDF958-F7AF-6D4A-A0B1-1D49A7433231}" type="presOf" srcId="{4DB2DED3-E105-4A26-A982-25C5FEC1E07B}" destId="{6378B98C-7C68-4F4B-83F5-3C16DD966F81}" srcOrd="1" destOrd="0" presId="urn:microsoft.com/office/officeart/2005/8/layout/list1"/>
    <dgm:cxn modelId="{CF16B993-2C42-EC46-AD1D-0C94FF81FB64}" type="presOf" srcId="{C104C5DC-CAAA-41D4-B8C9-7AB15BC94C4C}" destId="{95CB7DA9-8CE9-4A57-B218-87C6A4EF2434}" srcOrd="1" destOrd="0" presId="urn:microsoft.com/office/officeart/2005/8/layout/list1"/>
    <dgm:cxn modelId="{61BBE9CE-CB58-7A47-8EEA-DEE56D52AA16}" type="presOf" srcId="{32712906-013E-4BBA-85F3-A007B65D0B65}" destId="{270AE25F-0FA4-4EF2-9BB3-7CBBBED4B2F3}" srcOrd="0" destOrd="0" presId="urn:microsoft.com/office/officeart/2005/8/layout/list1"/>
    <dgm:cxn modelId="{0BA1FB19-9393-4518-B20B-E4B69E31BDD9}" srcId="{A0207EDF-0C48-45BF-9055-26A498D54CB2}" destId="{C104C5DC-CAAA-41D4-B8C9-7AB15BC94C4C}" srcOrd="5" destOrd="0" parTransId="{7A300E56-3CE2-4170-A683-6F42254897DD}" sibTransId="{B35B930A-BC97-4A44-991A-7637DE6AA8F7}"/>
    <dgm:cxn modelId="{5CE870AA-7413-6746-BB9D-D79485C34684}" type="presOf" srcId="{8812641D-5413-2C42-B52C-FD5FF58F7334}" destId="{D146221E-6700-194F-98C9-D2C3D074B6D2}" srcOrd="1" destOrd="0" presId="urn:microsoft.com/office/officeart/2005/8/layout/list1"/>
    <dgm:cxn modelId="{AFCEA455-5A7C-4591-86B6-7308666E6A03}" srcId="{A0207EDF-0C48-45BF-9055-26A498D54CB2}" destId="{9CFAAC95-53E9-43A8-B48E-B436C7C36F1A}" srcOrd="1" destOrd="0" parTransId="{9D90E9CE-BF14-4F8A-A831-BC7ADF2BE8CA}" sibTransId="{29C0B36A-3E68-4647-98AD-F5B440CA94E9}"/>
    <dgm:cxn modelId="{10FF4D32-532B-464B-8DF7-F25D54DC939B}" srcId="{A0207EDF-0C48-45BF-9055-26A498D54CB2}" destId="{32712906-013E-4BBA-85F3-A007B65D0B65}" srcOrd="3" destOrd="0" parTransId="{D284387B-3A1C-448A-979E-D339C65D65B8}" sibTransId="{EC6CCFBA-B8BE-4BF8-B50F-9A7F210E11A4}"/>
    <dgm:cxn modelId="{4E9230E8-318C-FE41-956E-F75760E00F25}" type="presOf" srcId="{858B47EA-0B29-4065-B4D8-2F3A59C5A31C}" destId="{21B10001-AF43-456E-ABED-63DC00B727B7}" srcOrd="0" destOrd="0" presId="urn:microsoft.com/office/officeart/2005/8/layout/list1"/>
    <dgm:cxn modelId="{994C0DE3-70F9-4850-80E5-C9BD5C168B2B}" srcId="{A0207EDF-0C48-45BF-9055-26A498D54CB2}" destId="{858B47EA-0B29-4065-B4D8-2F3A59C5A31C}" srcOrd="4" destOrd="0" parTransId="{E233C161-4FA0-4E91-8992-01A5B1F8BEB6}" sibTransId="{CCEDC1DB-4374-40CF-8615-BEE63EEC6F44}"/>
    <dgm:cxn modelId="{490A2040-E64A-5748-8657-DA3322D44A30}" type="presOf" srcId="{9CFAAC95-53E9-43A8-B48E-B436C7C36F1A}" destId="{499C4B60-3DFE-41A2-9814-578D5ADE3070}" srcOrd="1" destOrd="0" presId="urn:microsoft.com/office/officeart/2005/8/layout/list1"/>
    <dgm:cxn modelId="{7C005E51-C745-2F4C-AC9B-559408784867}" type="presOf" srcId="{A203BF6E-CC18-4D42-B287-2F412F880338}" destId="{14BDE41C-8DCE-416B-9EB9-4A0AFA0650A7}" srcOrd="1" destOrd="0" presId="urn:microsoft.com/office/officeart/2005/8/layout/list1"/>
    <dgm:cxn modelId="{08AA5BB6-A45D-CC4D-A82B-5DDC77F17F28}" type="presOf" srcId="{C104C5DC-CAAA-41D4-B8C9-7AB15BC94C4C}" destId="{F2D18B99-6D3C-461B-BC4B-BAE2A9351E3C}" srcOrd="0" destOrd="0" presId="urn:microsoft.com/office/officeart/2005/8/layout/list1"/>
    <dgm:cxn modelId="{7D2C9D62-E621-7946-967E-738067E54D61}" type="presOf" srcId="{4DB2DED3-E105-4A26-A982-25C5FEC1E07B}" destId="{E28C4E14-F92E-4466-A06B-7345F121C031}" srcOrd="0" destOrd="0" presId="urn:microsoft.com/office/officeart/2005/8/layout/list1"/>
    <dgm:cxn modelId="{D781D7E0-CBE2-4848-8895-3328BE4CFFF1}" type="presOf" srcId="{E97C0F64-0B10-44DC-9990-613515224B4C}" destId="{0B50D619-FDDE-405C-AAF6-83AA52FD9138}" srcOrd="1" destOrd="0" presId="urn:microsoft.com/office/officeart/2005/8/layout/list1"/>
    <dgm:cxn modelId="{C9611F65-470E-3C48-BCB0-3E407F29456D}" type="presOf" srcId="{8812641D-5413-2C42-B52C-FD5FF58F7334}" destId="{AC60BDD3-616B-A540-8CAF-F3CE452F43C7}" srcOrd="0" destOrd="0" presId="urn:microsoft.com/office/officeart/2005/8/layout/list1"/>
    <dgm:cxn modelId="{FF90D052-FE4E-7747-B41D-384370158219}" type="presOf" srcId="{32712906-013E-4BBA-85F3-A007B65D0B65}" destId="{F04CEF16-409B-476A-B925-F08041CC56D2}" srcOrd="1" destOrd="0" presId="urn:microsoft.com/office/officeart/2005/8/layout/list1"/>
    <dgm:cxn modelId="{B842E08A-7E88-432D-9156-8E6A2F0BCBA1}" srcId="{A0207EDF-0C48-45BF-9055-26A498D54CB2}" destId="{A203BF6E-CC18-4D42-B287-2F412F880338}" srcOrd="7" destOrd="0" parTransId="{5EBE619E-F9B5-4F06-82A8-20B39F5122A9}" sibTransId="{9A95422E-602B-410E-B27E-72F741FD49F9}"/>
    <dgm:cxn modelId="{C06C2BA3-EBF2-498E-B5CD-A9F0EC6915DB}" srcId="{A0207EDF-0C48-45BF-9055-26A498D54CB2}" destId="{E97C0F64-0B10-44DC-9990-613515224B4C}" srcOrd="6" destOrd="0" parTransId="{472CF9EE-42B2-4541-AC18-7E45AAB21A68}" sibTransId="{55E1DD6A-8245-4A1C-A63B-DAE2B18E9122}"/>
    <dgm:cxn modelId="{61712489-A116-0A4A-8BE8-E10F489C7D04}" type="presOf" srcId="{A203BF6E-CC18-4D42-B287-2F412F880338}" destId="{76B7E7EF-F5B1-4BAC-B0FA-E607861372AB}" srcOrd="0" destOrd="0" presId="urn:microsoft.com/office/officeart/2005/8/layout/list1"/>
    <dgm:cxn modelId="{1C2ACE1E-4C3C-B649-8305-BD62DB4D89C7}" type="presOf" srcId="{E97C0F64-0B10-44DC-9990-613515224B4C}" destId="{26CA0387-083C-470C-9DA9-B6E9697D4415}" srcOrd="0" destOrd="0" presId="urn:microsoft.com/office/officeart/2005/8/layout/list1"/>
    <dgm:cxn modelId="{9885B21B-F12E-5C4D-95AE-8C0EAFA06E1F}" type="presOf" srcId="{858B47EA-0B29-4065-B4D8-2F3A59C5A31C}" destId="{E1833104-3CAE-4147-80B0-5C4125B479E7}" srcOrd="1" destOrd="0" presId="urn:microsoft.com/office/officeart/2005/8/layout/list1"/>
    <dgm:cxn modelId="{B639E387-52F7-8B45-A7F6-4A6E896A59F4}" type="presParOf" srcId="{CCF7AFEC-49E1-46CD-8E06-91354572DCAF}" destId="{CB6CC09E-A9D3-471C-BB52-9814A7CA35E5}" srcOrd="0" destOrd="0" presId="urn:microsoft.com/office/officeart/2005/8/layout/list1"/>
    <dgm:cxn modelId="{7ACA454D-06D0-EE47-8F20-01CE6C3E9264}" type="presParOf" srcId="{CB6CC09E-A9D3-471C-BB52-9814A7CA35E5}" destId="{E28C4E14-F92E-4466-A06B-7345F121C031}" srcOrd="0" destOrd="0" presId="urn:microsoft.com/office/officeart/2005/8/layout/list1"/>
    <dgm:cxn modelId="{7B30BE23-0258-E541-A2DC-3A02AC2BDBD9}" type="presParOf" srcId="{CB6CC09E-A9D3-471C-BB52-9814A7CA35E5}" destId="{6378B98C-7C68-4F4B-83F5-3C16DD966F81}" srcOrd="1" destOrd="0" presId="urn:microsoft.com/office/officeart/2005/8/layout/list1"/>
    <dgm:cxn modelId="{393980B1-9CA5-7840-A781-6352C537A4B8}" type="presParOf" srcId="{CCF7AFEC-49E1-46CD-8E06-91354572DCAF}" destId="{87A5B8A2-E32A-4073-AF72-31090867260B}" srcOrd="1" destOrd="0" presId="urn:microsoft.com/office/officeart/2005/8/layout/list1"/>
    <dgm:cxn modelId="{99ED074D-B787-8C4D-B7BD-E4C968379526}" type="presParOf" srcId="{CCF7AFEC-49E1-46CD-8E06-91354572DCAF}" destId="{44C0F066-3D51-4D71-96CD-30212AE142E1}" srcOrd="2" destOrd="0" presId="urn:microsoft.com/office/officeart/2005/8/layout/list1"/>
    <dgm:cxn modelId="{030CDF21-0C6E-2042-9F35-5CB914FE4207}" type="presParOf" srcId="{CCF7AFEC-49E1-46CD-8E06-91354572DCAF}" destId="{3871FD64-C629-4B42-9FD3-30C36BA435BF}" srcOrd="3" destOrd="0" presId="urn:microsoft.com/office/officeart/2005/8/layout/list1"/>
    <dgm:cxn modelId="{24F49208-DEA3-CA49-B0C1-4805C77D7608}" type="presParOf" srcId="{CCF7AFEC-49E1-46CD-8E06-91354572DCAF}" destId="{85AAA315-9C05-4533-83CE-A8CAF757919C}" srcOrd="4" destOrd="0" presId="urn:microsoft.com/office/officeart/2005/8/layout/list1"/>
    <dgm:cxn modelId="{255FC7C6-BB8D-0047-B998-B4189E14C868}" type="presParOf" srcId="{85AAA315-9C05-4533-83CE-A8CAF757919C}" destId="{755F8D7A-D2FC-4AA1-830A-2A8384F83589}" srcOrd="0" destOrd="0" presId="urn:microsoft.com/office/officeart/2005/8/layout/list1"/>
    <dgm:cxn modelId="{13113E1D-37FF-8347-90E2-CE396548B729}" type="presParOf" srcId="{85AAA315-9C05-4533-83CE-A8CAF757919C}" destId="{499C4B60-3DFE-41A2-9814-578D5ADE3070}" srcOrd="1" destOrd="0" presId="urn:microsoft.com/office/officeart/2005/8/layout/list1"/>
    <dgm:cxn modelId="{1DCD7122-C43D-5B42-A2FF-874DDE148BDA}" type="presParOf" srcId="{CCF7AFEC-49E1-46CD-8E06-91354572DCAF}" destId="{81F3798F-2ACE-4B38-98FE-0E4020F1868B}" srcOrd="5" destOrd="0" presId="urn:microsoft.com/office/officeart/2005/8/layout/list1"/>
    <dgm:cxn modelId="{99E1F2BD-D53E-8E4A-AF2A-ADE7FD520CE3}" type="presParOf" srcId="{CCF7AFEC-49E1-46CD-8E06-91354572DCAF}" destId="{B0CE8E19-B7F0-47F0-BD8E-8A052687F9EE}" srcOrd="6" destOrd="0" presId="urn:microsoft.com/office/officeart/2005/8/layout/list1"/>
    <dgm:cxn modelId="{812A296C-A42A-404E-A3B8-A795DC4FCFF6}" type="presParOf" srcId="{CCF7AFEC-49E1-46CD-8E06-91354572DCAF}" destId="{EECCA3C5-2A19-4428-9141-BA649DD4693C}" srcOrd="7" destOrd="0" presId="urn:microsoft.com/office/officeart/2005/8/layout/list1"/>
    <dgm:cxn modelId="{67A5D3D6-2ABC-2047-86CE-236C2B6443B4}" type="presParOf" srcId="{CCF7AFEC-49E1-46CD-8E06-91354572DCAF}" destId="{AF4C5FC4-A191-3347-A7CD-84F58061A17A}" srcOrd="8" destOrd="0" presId="urn:microsoft.com/office/officeart/2005/8/layout/list1"/>
    <dgm:cxn modelId="{EEA2E230-BF8C-0748-8232-2BB29611043C}" type="presParOf" srcId="{AF4C5FC4-A191-3347-A7CD-84F58061A17A}" destId="{AC60BDD3-616B-A540-8CAF-F3CE452F43C7}" srcOrd="0" destOrd="0" presId="urn:microsoft.com/office/officeart/2005/8/layout/list1"/>
    <dgm:cxn modelId="{C884FA78-FD1C-EE40-8CDA-3A238DD64E27}" type="presParOf" srcId="{AF4C5FC4-A191-3347-A7CD-84F58061A17A}" destId="{D146221E-6700-194F-98C9-D2C3D074B6D2}" srcOrd="1" destOrd="0" presId="urn:microsoft.com/office/officeart/2005/8/layout/list1"/>
    <dgm:cxn modelId="{6B28D9BF-8010-6B4C-8CAD-4A0E80EA9DB5}" type="presParOf" srcId="{CCF7AFEC-49E1-46CD-8E06-91354572DCAF}" destId="{D2F5E430-F72C-3A4C-B1FF-FF40891F781B}" srcOrd="9" destOrd="0" presId="urn:microsoft.com/office/officeart/2005/8/layout/list1"/>
    <dgm:cxn modelId="{F75CF0C5-67AE-C645-94C2-5BF482ED34C7}" type="presParOf" srcId="{CCF7AFEC-49E1-46CD-8E06-91354572DCAF}" destId="{AE637BD7-6B73-F645-8C2A-7B9D588F587E}" srcOrd="10" destOrd="0" presId="urn:microsoft.com/office/officeart/2005/8/layout/list1"/>
    <dgm:cxn modelId="{0C687BC8-F0C7-864A-83B0-7E385E8BA67F}" type="presParOf" srcId="{CCF7AFEC-49E1-46CD-8E06-91354572DCAF}" destId="{7C3664FC-452A-444B-97DC-132EC3ECFB0D}" srcOrd="11" destOrd="0" presId="urn:microsoft.com/office/officeart/2005/8/layout/list1"/>
    <dgm:cxn modelId="{1DE51395-3D49-5E4F-A96B-BE51C05CC957}" type="presParOf" srcId="{CCF7AFEC-49E1-46CD-8E06-91354572DCAF}" destId="{B516FDFD-070C-4EAF-8557-DEA78F38793B}" srcOrd="12" destOrd="0" presId="urn:microsoft.com/office/officeart/2005/8/layout/list1"/>
    <dgm:cxn modelId="{77246B6D-6F8D-6B42-9A9A-EDDD1999A0F5}" type="presParOf" srcId="{B516FDFD-070C-4EAF-8557-DEA78F38793B}" destId="{270AE25F-0FA4-4EF2-9BB3-7CBBBED4B2F3}" srcOrd="0" destOrd="0" presId="urn:microsoft.com/office/officeart/2005/8/layout/list1"/>
    <dgm:cxn modelId="{AF163B65-42C1-D847-8A6E-75E7FD06003B}" type="presParOf" srcId="{B516FDFD-070C-4EAF-8557-DEA78F38793B}" destId="{F04CEF16-409B-476A-B925-F08041CC56D2}" srcOrd="1" destOrd="0" presId="urn:microsoft.com/office/officeart/2005/8/layout/list1"/>
    <dgm:cxn modelId="{B959626F-5181-C84E-89AB-04CED3B48563}" type="presParOf" srcId="{CCF7AFEC-49E1-46CD-8E06-91354572DCAF}" destId="{A90825FC-14A8-4860-A3AA-A03C7CB96326}" srcOrd="13" destOrd="0" presId="urn:microsoft.com/office/officeart/2005/8/layout/list1"/>
    <dgm:cxn modelId="{2BB78498-D66F-1C4A-A4CC-BCB31CDAE91A}" type="presParOf" srcId="{CCF7AFEC-49E1-46CD-8E06-91354572DCAF}" destId="{8B50F532-95FC-49F3-81EB-5A9F6A071EB1}" srcOrd="14" destOrd="0" presId="urn:microsoft.com/office/officeart/2005/8/layout/list1"/>
    <dgm:cxn modelId="{2B6DAC3B-A5F7-274F-B943-7C61B97B26D0}" type="presParOf" srcId="{CCF7AFEC-49E1-46CD-8E06-91354572DCAF}" destId="{24BEC506-271C-46D1-8457-0BD715C41514}" srcOrd="15" destOrd="0" presId="urn:microsoft.com/office/officeart/2005/8/layout/list1"/>
    <dgm:cxn modelId="{6C85E5BB-C5FE-EF4F-999E-7DB0FA52B801}" type="presParOf" srcId="{CCF7AFEC-49E1-46CD-8E06-91354572DCAF}" destId="{4D28F701-743E-4C37-A7F1-EFC701093551}" srcOrd="16" destOrd="0" presId="urn:microsoft.com/office/officeart/2005/8/layout/list1"/>
    <dgm:cxn modelId="{3AF1BAF7-6C17-F248-AB06-4BEC81EEA55A}" type="presParOf" srcId="{4D28F701-743E-4C37-A7F1-EFC701093551}" destId="{21B10001-AF43-456E-ABED-63DC00B727B7}" srcOrd="0" destOrd="0" presId="urn:microsoft.com/office/officeart/2005/8/layout/list1"/>
    <dgm:cxn modelId="{514E9182-ECAB-6042-AAE7-33911D918562}" type="presParOf" srcId="{4D28F701-743E-4C37-A7F1-EFC701093551}" destId="{E1833104-3CAE-4147-80B0-5C4125B479E7}" srcOrd="1" destOrd="0" presId="urn:microsoft.com/office/officeart/2005/8/layout/list1"/>
    <dgm:cxn modelId="{A4672F16-139B-FA49-A35A-55B65E322599}" type="presParOf" srcId="{CCF7AFEC-49E1-46CD-8E06-91354572DCAF}" destId="{882463C7-13D3-4251-BDCF-F7037E3A2F6C}" srcOrd="17" destOrd="0" presId="urn:microsoft.com/office/officeart/2005/8/layout/list1"/>
    <dgm:cxn modelId="{AB03D3EC-2348-EF4B-AE2B-7FB376CAEB75}" type="presParOf" srcId="{CCF7AFEC-49E1-46CD-8E06-91354572DCAF}" destId="{D9D49C9C-851A-49FD-A445-58B0FD704FA1}" srcOrd="18" destOrd="0" presId="urn:microsoft.com/office/officeart/2005/8/layout/list1"/>
    <dgm:cxn modelId="{234E3AFF-5053-684F-8CEB-DAFEE1FF66CE}" type="presParOf" srcId="{CCF7AFEC-49E1-46CD-8E06-91354572DCAF}" destId="{5B6E9B7B-4023-45A4-B07A-1396F273C102}" srcOrd="19" destOrd="0" presId="urn:microsoft.com/office/officeart/2005/8/layout/list1"/>
    <dgm:cxn modelId="{764F9DBE-372A-E341-B087-7AAF2E06655D}" type="presParOf" srcId="{CCF7AFEC-49E1-46CD-8E06-91354572DCAF}" destId="{287BCA67-F726-415C-A424-A7E8481A1B3E}" srcOrd="20" destOrd="0" presId="urn:microsoft.com/office/officeart/2005/8/layout/list1"/>
    <dgm:cxn modelId="{8830EA38-AB48-484A-9F9D-564E7B5FDEF1}" type="presParOf" srcId="{287BCA67-F726-415C-A424-A7E8481A1B3E}" destId="{F2D18B99-6D3C-461B-BC4B-BAE2A9351E3C}" srcOrd="0" destOrd="0" presId="urn:microsoft.com/office/officeart/2005/8/layout/list1"/>
    <dgm:cxn modelId="{856936EC-4F65-1745-88C3-0F3B03CDB9A1}" type="presParOf" srcId="{287BCA67-F726-415C-A424-A7E8481A1B3E}" destId="{95CB7DA9-8CE9-4A57-B218-87C6A4EF2434}" srcOrd="1" destOrd="0" presId="urn:microsoft.com/office/officeart/2005/8/layout/list1"/>
    <dgm:cxn modelId="{EFCEE5CA-B93D-E040-BC81-C91646D55527}" type="presParOf" srcId="{CCF7AFEC-49E1-46CD-8E06-91354572DCAF}" destId="{BA5F460F-ED31-4A58-9736-D60939ECF1AD}" srcOrd="21" destOrd="0" presId="urn:microsoft.com/office/officeart/2005/8/layout/list1"/>
    <dgm:cxn modelId="{9AF0C0EA-F30F-C94D-B7DB-7B05AFD49F1D}" type="presParOf" srcId="{CCF7AFEC-49E1-46CD-8E06-91354572DCAF}" destId="{F5ACC9A5-906C-421B-804B-90A1B055C334}" srcOrd="22" destOrd="0" presId="urn:microsoft.com/office/officeart/2005/8/layout/list1"/>
    <dgm:cxn modelId="{726C5755-7FEE-6741-9752-BD295BC909CD}" type="presParOf" srcId="{CCF7AFEC-49E1-46CD-8E06-91354572DCAF}" destId="{4818C1C2-3D7D-4631-8247-C38111683BAA}" srcOrd="23" destOrd="0" presId="urn:microsoft.com/office/officeart/2005/8/layout/list1"/>
    <dgm:cxn modelId="{CB65C53C-2241-B045-9088-4469585CFEB8}" type="presParOf" srcId="{CCF7AFEC-49E1-46CD-8E06-91354572DCAF}" destId="{F2F79518-431A-43B4-BBDD-1704F226F814}" srcOrd="24" destOrd="0" presId="urn:microsoft.com/office/officeart/2005/8/layout/list1"/>
    <dgm:cxn modelId="{119DA232-4C41-2F4C-9AE2-DBB94590FDB8}" type="presParOf" srcId="{F2F79518-431A-43B4-BBDD-1704F226F814}" destId="{26CA0387-083C-470C-9DA9-B6E9697D4415}" srcOrd="0" destOrd="0" presId="urn:microsoft.com/office/officeart/2005/8/layout/list1"/>
    <dgm:cxn modelId="{49F28D68-F3DD-6E41-809C-F0D415015FB3}" type="presParOf" srcId="{F2F79518-431A-43B4-BBDD-1704F226F814}" destId="{0B50D619-FDDE-405C-AAF6-83AA52FD9138}" srcOrd="1" destOrd="0" presId="urn:microsoft.com/office/officeart/2005/8/layout/list1"/>
    <dgm:cxn modelId="{97ED4F80-B900-6646-BBF1-04D4F8D212BE}" type="presParOf" srcId="{CCF7AFEC-49E1-46CD-8E06-91354572DCAF}" destId="{0E9D40F1-A536-44DB-B52B-41BF143CBB01}" srcOrd="25" destOrd="0" presId="urn:microsoft.com/office/officeart/2005/8/layout/list1"/>
    <dgm:cxn modelId="{D7613E11-D16B-4140-A77B-48CB02942AB7}" type="presParOf" srcId="{CCF7AFEC-49E1-46CD-8E06-91354572DCAF}" destId="{BD29EAD3-54A2-4867-86BA-C6B612B83FCA}" srcOrd="26" destOrd="0" presId="urn:microsoft.com/office/officeart/2005/8/layout/list1"/>
    <dgm:cxn modelId="{A1DF6643-292B-804F-BC2E-5E5C25AC5488}" type="presParOf" srcId="{CCF7AFEC-49E1-46CD-8E06-91354572DCAF}" destId="{C13F8597-CF97-42D8-9296-74F4A4F4B562}" srcOrd="27" destOrd="0" presId="urn:microsoft.com/office/officeart/2005/8/layout/list1"/>
    <dgm:cxn modelId="{CDEFE3A7-96D9-C34F-993E-D1656E95CDBA}" type="presParOf" srcId="{CCF7AFEC-49E1-46CD-8E06-91354572DCAF}" destId="{E7678E2A-1D31-4CD5-AC59-B1151380916E}" srcOrd="28" destOrd="0" presId="urn:microsoft.com/office/officeart/2005/8/layout/list1"/>
    <dgm:cxn modelId="{7BD8DF42-AF8D-7245-B7DE-97524185B089}" type="presParOf" srcId="{E7678E2A-1D31-4CD5-AC59-B1151380916E}" destId="{76B7E7EF-F5B1-4BAC-B0FA-E607861372AB}" srcOrd="0" destOrd="0" presId="urn:microsoft.com/office/officeart/2005/8/layout/list1"/>
    <dgm:cxn modelId="{22B9D9F1-9256-1944-B416-6809CC93AC39}" type="presParOf" srcId="{E7678E2A-1D31-4CD5-AC59-B1151380916E}" destId="{14BDE41C-8DCE-416B-9EB9-4A0AFA0650A7}" srcOrd="1" destOrd="0" presId="urn:microsoft.com/office/officeart/2005/8/layout/list1"/>
    <dgm:cxn modelId="{88012CD3-4F4C-D34C-A946-878A0AD7C164}" type="presParOf" srcId="{CCF7AFEC-49E1-46CD-8E06-91354572DCAF}" destId="{592D5922-5C5C-4095-877B-EFEBFCBAA2E8}" srcOrd="29" destOrd="0" presId="urn:microsoft.com/office/officeart/2005/8/layout/list1"/>
    <dgm:cxn modelId="{DCC950D3-70D0-C541-8F1C-DEF63DD209FE}" type="presParOf" srcId="{CCF7AFEC-49E1-46CD-8E06-91354572DCAF}" destId="{13300C85-672A-4138-8AF4-7BA443024541}"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0F066-3D51-4D71-96CD-30212AE142E1}">
      <dsp:nvSpPr>
        <dsp:cNvPr id="0" name=""/>
        <dsp:cNvSpPr/>
      </dsp:nvSpPr>
      <dsp:spPr>
        <a:xfrm>
          <a:off x="0" y="267119"/>
          <a:ext cx="8915400" cy="403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softEdge rad="127000"/>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6378B98C-7C68-4F4B-83F5-3C16DD966F81}">
      <dsp:nvSpPr>
        <dsp:cNvPr id="0" name=""/>
        <dsp:cNvSpPr/>
      </dsp:nvSpPr>
      <dsp:spPr>
        <a:xfrm>
          <a:off x="463351" y="62134"/>
          <a:ext cx="6240780"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err="1" smtClean="0">
              <a:solidFill>
                <a:srgbClr val="000000"/>
              </a:solidFill>
            </a:rPr>
            <a:t>Manajemen</a:t>
          </a:r>
          <a:r>
            <a:rPr lang="en-US" sz="2000" b="1" kern="1200" dirty="0" smtClean="0">
              <a:solidFill>
                <a:srgbClr val="000000"/>
              </a:solidFill>
            </a:rPr>
            <a:t> </a:t>
          </a:r>
          <a:r>
            <a:rPr lang="en-US" sz="2000" b="1" kern="1200" dirty="0" err="1" smtClean="0">
              <a:solidFill>
                <a:srgbClr val="000000"/>
              </a:solidFill>
            </a:rPr>
            <a:t>dan</a:t>
          </a:r>
          <a:r>
            <a:rPr lang="en-US" sz="2000" b="1" kern="1200" dirty="0" smtClean="0">
              <a:solidFill>
                <a:srgbClr val="000000"/>
              </a:solidFill>
            </a:rPr>
            <a:t> </a:t>
          </a:r>
          <a:r>
            <a:rPr lang="en-US" sz="2000" b="1" kern="1200" dirty="0" err="1" smtClean="0">
              <a:solidFill>
                <a:srgbClr val="000000"/>
              </a:solidFill>
            </a:rPr>
            <a:t>Organisasi</a:t>
          </a:r>
          <a:endParaRPr lang="en-US" sz="2000" b="1" kern="1200" dirty="0" smtClean="0">
            <a:solidFill>
              <a:srgbClr val="000000"/>
            </a:solidFill>
          </a:endParaRPr>
        </a:p>
      </dsp:txBody>
      <dsp:txXfrm>
        <a:off x="486408" y="85191"/>
        <a:ext cx="6194666" cy="426206"/>
      </dsp:txXfrm>
    </dsp:sp>
    <dsp:sp modelId="{B0CE8E19-B7F0-47F0-BD8E-8A052687F9EE}">
      <dsp:nvSpPr>
        <dsp:cNvPr id="0" name=""/>
        <dsp:cNvSpPr/>
      </dsp:nvSpPr>
      <dsp:spPr>
        <a:xfrm>
          <a:off x="0" y="997680"/>
          <a:ext cx="8915400" cy="403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softEdge rad="127000"/>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499C4B60-3DFE-41A2-9814-578D5ADE3070}">
      <dsp:nvSpPr>
        <dsp:cNvPr id="0" name=""/>
        <dsp:cNvSpPr/>
      </dsp:nvSpPr>
      <dsp:spPr>
        <a:xfrm>
          <a:off x="445770" y="761520"/>
          <a:ext cx="6240780" cy="4723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err="1" smtClean="0">
              <a:solidFill>
                <a:srgbClr val="000000"/>
              </a:solidFill>
            </a:rPr>
            <a:t>Distribusi</a:t>
          </a:r>
          <a:r>
            <a:rPr lang="en-US" sz="2000" b="1" kern="1200" dirty="0" smtClean="0">
              <a:solidFill>
                <a:srgbClr val="000000"/>
              </a:solidFill>
            </a:rPr>
            <a:t> </a:t>
          </a:r>
          <a:r>
            <a:rPr lang="en-US" sz="2000" b="1" kern="1200" dirty="0" err="1" smtClean="0">
              <a:solidFill>
                <a:srgbClr val="000000"/>
              </a:solidFill>
            </a:rPr>
            <a:t>Layanan</a:t>
          </a:r>
          <a:r>
            <a:rPr lang="en-US" sz="2000" b="1" kern="1200" dirty="0" smtClean="0">
              <a:solidFill>
                <a:srgbClr val="000000"/>
              </a:solidFill>
            </a:rPr>
            <a:t> </a:t>
          </a:r>
          <a:r>
            <a:rPr lang="en-US" sz="2000" b="1" kern="1200" dirty="0" err="1" smtClean="0">
              <a:solidFill>
                <a:srgbClr val="000000"/>
              </a:solidFill>
            </a:rPr>
            <a:t>Publik</a:t>
          </a:r>
          <a:r>
            <a:rPr lang="en-US" sz="2000" b="1" kern="1200" dirty="0" smtClean="0">
              <a:solidFill>
                <a:srgbClr val="000000"/>
              </a:solidFill>
            </a:rPr>
            <a:t> </a:t>
          </a:r>
          <a:r>
            <a:rPr lang="en-US" sz="2000" b="1" kern="1200" dirty="0" err="1" smtClean="0">
              <a:solidFill>
                <a:srgbClr val="000000"/>
              </a:solidFill>
            </a:rPr>
            <a:t>yg</a:t>
          </a:r>
          <a:r>
            <a:rPr lang="en-US" sz="2000" b="1" kern="1200" dirty="0" smtClean="0">
              <a:solidFill>
                <a:srgbClr val="000000"/>
              </a:solidFill>
            </a:rPr>
            <a:t> </a:t>
          </a:r>
          <a:r>
            <a:rPr lang="en-US" sz="2000" b="1" kern="1200" dirty="0" err="1" smtClean="0">
              <a:solidFill>
                <a:srgbClr val="000000"/>
              </a:solidFill>
            </a:rPr>
            <a:t>Berkualitas</a:t>
          </a:r>
          <a:endParaRPr lang="en-US" sz="2000" b="1" kern="1200" dirty="0" smtClean="0">
            <a:solidFill>
              <a:srgbClr val="000000"/>
            </a:solidFill>
          </a:endParaRPr>
        </a:p>
      </dsp:txBody>
      <dsp:txXfrm>
        <a:off x="468827" y="784577"/>
        <a:ext cx="6194666" cy="426206"/>
      </dsp:txXfrm>
    </dsp:sp>
    <dsp:sp modelId="{AE637BD7-6B73-F645-8C2A-7B9D588F587E}">
      <dsp:nvSpPr>
        <dsp:cNvPr id="0" name=""/>
        <dsp:cNvSpPr/>
      </dsp:nvSpPr>
      <dsp:spPr>
        <a:xfrm>
          <a:off x="0" y="1723440"/>
          <a:ext cx="8915400" cy="40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146221E-6700-194F-98C9-D2C3D074B6D2}">
      <dsp:nvSpPr>
        <dsp:cNvPr id="0" name=""/>
        <dsp:cNvSpPr/>
      </dsp:nvSpPr>
      <dsp:spPr>
        <a:xfrm>
          <a:off x="445770" y="1487280"/>
          <a:ext cx="6240780" cy="472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err="1" smtClean="0">
              <a:solidFill>
                <a:srgbClr val="000000"/>
              </a:solidFill>
            </a:rPr>
            <a:t>Profesionalisasi</a:t>
          </a:r>
          <a:r>
            <a:rPr lang="en-US" sz="2000" b="1" kern="1200" dirty="0" smtClean="0">
              <a:solidFill>
                <a:srgbClr val="000000"/>
              </a:solidFill>
            </a:rPr>
            <a:t> </a:t>
          </a:r>
          <a:r>
            <a:rPr lang="en-US" sz="2000" b="1" kern="1200" dirty="0" err="1" smtClean="0">
              <a:solidFill>
                <a:srgbClr val="000000"/>
              </a:solidFill>
            </a:rPr>
            <a:t>Layanan</a:t>
          </a:r>
          <a:r>
            <a:rPr lang="en-US" sz="2000" b="1" kern="1200" dirty="0" smtClean="0">
              <a:solidFill>
                <a:srgbClr val="000000"/>
              </a:solidFill>
            </a:rPr>
            <a:t> </a:t>
          </a:r>
          <a:r>
            <a:rPr lang="en-US" sz="2000" b="1" kern="1200" dirty="0" err="1" smtClean="0">
              <a:solidFill>
                <a:srgbClr val="000000"/>
              </a:solidFill>
            </a:rPr>
            <a:t>Publik</a:t>
          </a:r>
          <a:endParaRPr lang="en-US" sz="2000" b="1" kern="1200" dirty="0">
            <a:solidFill>
              <a:srgbClr val="000000"/>
            </a:solidFill>
          </a:endParaRPr>
        </a:p>
      </dsp:txBody>
      <dsp:txXfrm>
        <a:off x="468827" y="1510337"/>
        <a:ext cx="6194666" cy="426206"/>
      </dsp:txXfrm>
    </dsp:sp>
    <dsp:sp modelId="{8B50F532-95FC-49F3-81EB-5A9F6A071EB1}">
      <dsp:nvSpPr>
        <dsp:cNvPr id="0" name=""/>
        <dsp:cNvSpPr/>
      </dsp:nvSpPr>
      <dsp:spPr>
        <a:xfrm>
          <a:off x="0" y="2449200"/>
          <a:ext cx="8915400" cy="403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softEdge rad="127000"/>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F04CEF16-409B-476A-B925-F08041CC56D2}">
      <dsp:nvSpPr>
        <dsp:cNvPr id="0" name=""/>
        <dsp:cNvSpPr/>
      </dsp:nvSpPr>
      <dsp:spPr>
        <a:xfrm>
          <a:off x="445770" y="2213040"/>
          <a:ext cx="6240780" cy="47232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rPr>
            <a:t>E-Governmen</a:t>
          </a:r>
          <a:r>
            <a:rPr lang="en-US" sz="1600" b="1" kern="1200" dirty="0" smtClean="0">
              <a:solidFill>
                <a:srgbClr val="000000"/>
              </a:solidFill>
            </a:rPr>
            <a:t>t</a:t>
          </a:r>
          <a:endParaRPr lang="en-US" sz="1600" b="1" kern="1200" dirty="0">
            <a:solidFill>
              <a:srgbClr val="000000"/>
            </a:solidFill>
          </a:endParaRPr>
        </a:p>
      </dsp:txBody>
      <dsp:txXfrm>
        <a:off x="468827" y="2236097"/>
        <a:ext cx="6194666" cy="426206"/>
      </dsp:txXfrm>
    </dsp:sp>
    <dsp:sp modelId="{D9D49C9C-851A-49FD-A445-58B0FD704FA1}">
      <dsp:nvSpPr>
        <dsp:cNvPr id="0" name=""/>
        <dsp:cNvSpPr/>
      </dsp:nvSpPr>
      <dsp:spPr>
        <a:xfrm>
          <a:off x="0" y="3174960"/>
          <a:ext cx="8915400" cy="403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softEdge rad="127000"/>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E1833104-3CAE-4147-80B0-5C4125B479E7}">
      <dsp:nvSpPr>
        <dsp:cNvPr id="0" name=""/>
        <dsp:cNvSpPr/>
      </dsp:nvSpPr>
      <dsp:spPr>
        <a:xfrm>
          <a:off x="445770" y="2938800"/>
          <a:ext cx="6240780" cy="47232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err="1" smtClean="0">
              <a:solidFill>
                <a:srgbClr val="000000"/>
              </a:solidFill>
            </a:rPr>
            <a:t>Deregulasi</a:t>
          </a:r>
          <a:r>
            <a:rPr lang="en-US" sz="2000" b="1" kern="1200" dirty="0" smtClean="0">
              <a:solidFill>
                <a:srgbClr val="000000"/>
              </a:solidFill>
            </a:rPr>
            <a:t> </a:t>
          </a:r>
          <a:r>
            <a:rPr lang="en-US" sz="2000" b="1" kern="1200" dirty="0" err="1" smtClean="0">
              <a:solidFill>
                <a:srgbClr val="000000"/>
              </a:solidFill>
            </a:rPr>
            <a:t>Perijinan</a:t>
          </a:r>
          <a:r>
            <a:rPr lang="en-US" sz="2000" b="1" kern="1200" dirty="0" smtClean="0">
              <a:solidFill>
                <a:srgbClr val="000000"/>
              </a:solidFill>
            </a:rPr>
            <a:t> </a:t>
          </a:r>
          <a:r>
            <a:rPr lang="en-US" sz="2000" b="1" kern="1200" dirty="0" err="1" smtClean="0">
              <a:solidFill>
                <a:srgbClr val="000000"/>
              </a:solidFill>
            </a:rPr>
            <a:t>dan</a:t>
          </a:r>
          <a:r>
            <a:rPr lang="en-US" sz="2000" b="1" kern="1200" dirty="0" smtClean="0">
              <a:solidFill>
                <a:srgbClr val="000000"/>
              </a:solidFill>
            </a:rPr>
            <a:t> </a:t>
          </a:r>
          <a:r>
            <a:rPr lang="en-US" sz="2000" b="1" kern="1200" dirty="0" err="1" smtClean="0">
              <a:solidFill>
                <a:srgbClr val="000000"/>
              </a:solidFill>
            </a:rPr>
            <a:t>Debirokratisasi</a:t>
          </a:r>
          <a:endParaRPr lang="en-US" sz="2000" b="1" kern="1200" dirty="0">
            <a:solidFill>
              <a:srgbClr val="000000"/>
            </a:solidFill>
          </a:endParaRPr>
        </a:p>
      </dsp:txBody>
      <dsp:txXfrm>
        <a:off x="468827" y="2961857"/>
        <a:ext cx="6194666" cy="426206"/>
      </dsp:txXfrm>
    </dsp:sp>
    <dsp:sp modelId="{F5ACC9A5-906C-421B-804B-90A1B055C334}">
      <dsp:nvSpPr>
        <dsp:cNvPr id="0" name=""/>
        <dsp:cNvSpPr/>
      </dsp:nvSpPr>
      <dsp:spPr>
        <a:xfrm>
          <a:off x="0" y="3900720"/>
          <a:ext cx="8915400" cy="403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softEdge rad="127000"/>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95CB7DA9-8CE9-4A57-B218-87C6A4EF2434}">
      <dsp:nvSpPr>
        <dsp:cNvPr id="0" name=""/>
        <dsp:cNvSpPr/>
      </dsp:nvSpPr>
      <dsp:spPr>
        <a:xfrm>
          <a:off x="445770" y="3664560"/>
          <a:ext cx="6240780" cy="4723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err="1" smtClean="0">
              <a:solidFill>
                <a:srgbClr val="000000"/>
              </a:solidFill>
            </a:rPr>
            <a:t>Sistem</a:t>
          </a:r>
          <a:r>
            <a:rPr lang="en-US" sz="2000" b="1" kern="1200" dirty="0" smtClean="0">
              <a:solidFill>
                <a:srgbClr val="000000"/>
              </a:solidFill>
            </a:rPr>
            <a:t> </a:t>
          </a:r>
          <a:r>
            <a:rPr lang="en-US" sz="2000" b="1" kern="1200" dirty="0" err="1" smtClean="0">
              <a:solidFill>
                <a:srgbClr val="000000"/>
              </a:solidFill>
            </a:rPr>
            <a:t>Pelaporan</a:t>
          </a:r>
          <a:r>
            <a:rPr lang="en-US" sz="2000" b="1" kern="1200" dirty="0" smtClean="0">
              <a:solidFill>
                <a:srgbClr val="000000"/>
              </a:solidFill>
            </a:rPr>
            <a:t> </a:t>
          </a:r>
          <a:r>
            <a:rPr lang="en-US" sz="2000" b="1" kern="1200" dirty="0" err="1" smtClean="0">
              <a:solidFill>
                <a:srgbClr val="000000"/>
              </a:solidFill>
            </a:rPr>
            <a:t>Aset</a:t>
          </a:r>
          <a:r>
            <a:rPr lang="en-US" sz="2000" b="1" kern="1200" dirty="0" smtClean="0">
              <a:solidFill>
                <a:srgbClr val="000000"/>
              </a:solidFill>
            </a:rPr>
            <a:t> </a:t>
          </a:r>
          <a:r>
            <a:rPr lang="en-US" sz="2000" b="1" kern="1200" dirty="0" err="1" smtClean="0">
              <a:solidFill>
                <a:srgbClr val="000000"/>
              </a:solidFill>
            </a:rPr>
            <a:t>dan</a:t>
          </a:r>
          <a:r>
            <a:rPr lang="en-US" sz="2000" b="1" kern="1200" dirty="0" smtClean="0">
              <a:solidFill>
                <a:srgbClr val="000000"/>
              </a:solidFill>
            </a:rPr>
            <a:t> </a:t>
          </a:r>
          <a:r>
            <a:rPr lang="en-US" sz="2000" b="1" kern="1200" dirty="0" err="1" smtClean="0">
              <a:solidFill>
                <a:srgbClr val="000000"/>
              </a:solidFill>
            </a:rPr>
            <a:t>Kekayaan</a:t>
          </a:r>
          <a:r>
            <a:rPr lang="en-US" sz="2000" b="1" kern="1200" dirty="0" smtClean="0">
              <a:solidFill>
                <a:srgbClr val="000000"/>
              </a:solidFill>
            </a:rPr>
            <a:t> Negara</a:t>
          </a:r>
          <a:endParaRPr lang="en-US" sz="2000" b="1" kern="1200" dirty="0">
            <a:solidFill>
              <a:srgbClr val="000000"/>
            </a:solidFill>
          </a:endParaRPr>
        </a:p>
      </dsp:txBody>
      <dsp:txXfrm>
        <a:off x="468827" y="3687617"/>
        <a:ext cx="6194666" cy="426206"/>
      </dsp:txXfrm>
    </dsp:sp>
    <dsp:sp modelId="{BD29EAD3-54A2-4867-86BA-C6B612B83FCA}">
      <dsp:nvSpPr>
        <dsp:cNvPr id="0" name=""/>
        <dsp:cNvSpPr/>
      </dsp:nvSpPr>
      <dsp:spPr>
        <a:xfrm>
          <a:off x="0" y="4626480"/>
          <a:ext cx="8915400" cy="403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softEdge rad="127000"/>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0B50D619-FDDE-405C-AAF6-83AA52FD9138}">
      <dsp:nvSpPr>
        <dsp:cNvPr id="0" name=""/>
        <dsp:cNvSpPr/>
      </dsp:nvSpPr>
      <dsp:spPr>
        <a:xfrm>
          <a:off x="445770" y="4390320"/>
          <a:ext cx="6240780" cy="4723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err="1" smtClean="0">
              <a:solidFill>
                <a:srgbClr val="000000"/>
              </a:solidFill>
            </a:rPr>
            <a:t>Sistem</a:t>
          </a:r>
          <a:r>
            <a:rPr lang="en-US" sz="2000" b="1" kern="1200" dirty="0" smtClean="0">
              <a:solidFill>
                <a:srgbClr val="000000"/>
              </a:solidFill>
            </a:rPr>
            <a:t> </a:t>
          </a:r>
          <a:r>
            <a:rPr lang="en-US" sz="2000" b="1" kern="1200" dirty="0" err="1" smtClean="0">
              <a:solidFill>
                <a:srgbClr val="000000"/>
              </a:solidFill>
            </a:rPr>
            <a:t>Remunerasi</a:t>
          </a:r>
          <a:endParaRPr lang="en-US" sz="2000" b="1" kern="1200" dirty="0" smtClean="0">
            <a:solidFill>
              <a:srgbClr val="000000"/>
            </a:solidFill>
          </a:endParaRPr>
        </a:p>
      </dsp:txBody>
      <dsp:txXfrm>
        <a:off x="468827" y="4413377"/>
        <a:ext cx="6194666" cy="426206"/>
      </dsp:txXfrm>
    </dsp:sp>
    <dsp:sp modelId="{13300C85-672A-4138-8AF4-7BA443024541}">
      <dsp:nvSpPr>
        <dsp:cNvPr id="0" name=""/>
        <dsp:cNvSpPr/>
      </dsp:nvSpPr>
      <dsp:spPr>
        <a:xfrm>
          <a:off x="0" y="5352240"/>
          <a:ext cx="8915400" cy="403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softEdge rad="127000"/>
        </a:effectLst>
        <a:scene3d>
          <a:camera prst="orthographicFront"/>
          <a:lightRig rig="flat" dir="t"/>
        </a:scene3d>
        <a:sp3d z="190500" extrusionH="12700"/>
      </dsp:spPr>
      <dsp:style>
        <a:lnRef idx="1">
          <a:schemeClr val="accent2"/>
        </a:lnRef>
        <a:fillRef idx="2">
          <a:schemeClr val="accent2"/>
        </a:fillRef>
        <a:effectRef idx="1">
          <a:schemeClr val="accent2"/>
        </a:effectRef>
        <a:fontRef idx="minor">
          <a:schemeClr val="dk1"/>
        </a:fontRef>
      </dsp:style>
    </dsp:sp>
    <dsp:sp modelId="{14BDE41C-8DCE-416B-9EB9-4A0AFA0650A7}">
      <dsp:nvSpPr>
        <dsp:cNvPr id="0" name=""/>
        <dsp:cNvSpPr/>
      </dsp:nvSpPr>
      <dsp:spPr>
        <a:xfrm>
          <a:off x="445770" y="5116080"/>
          <a:ext cx="6240780" cy="4723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89000">
            <a:lnSpc>
              <a:spcPct val="90000"/>
            </a:lnSpc>
            <a:spcBef>
              <a:spcPct val="0"/>
            </a:spcBef>
            <a:spcAft>
              <a:spcPct val="35000"/>
            </a:spcAft>
          </a:pPr>
          <a:r>
            <a:rPr lang="en-US" sz="2000" b="1" kern="1200" dirty="0" err="1" smtClean="0">
              <a:solidFill>
                <a:srgbClr val="000000"/>
              </a:solidFill>
            </a:rPr>
            <a:t>Efisiensi</a:t>
          </a:r>
          <a:r>
            <a:rPr lang="en-US" sz="2000" b="1" kern="1200" dirty="0" smtClean="0">
              <a:solidFill>
                <a:srgbClr val="000000"/>
              </a:solidFill>
            </a:rPr>
            <a:t> </a:t>
          </a:r>
          <a:r>
            <a:rPr lang="en-US" sz="2000" b="1" kern="1200" dirty="0" err="1" smtClean="0">
              <a:solidFill>
                <a:srgbClr val="000000"/>
              </a:solidFill>
            </a:rPr>
            <a:t>Lembaga</a:t>
          </a:r>
          <a:r>
            <a:rPr lang="en-US" sz="2000" b="1" kern="1200" dirty="0" smtClean="0">
              <a:solidFill>
                <a:srgbClr val="000000"/>
              </a:solidFill>
            </a:rPr>
            <a:t> </a:t>
          </a:r>
          <a:r>
            <a:rPr lang="en-US" sz="2000" b="1" kern="1200" dirty="0" err="1" smtClean="0">
              <a:solidFill>
                <a:srgbClr val="000000"/>
              </a:solidFill>
            </a:rPr>
            <a:t>Pemerintah</a:t>
          </a:r>
          <a:endParaRPr lang="en-US" sz="2000" b="1" kern="1200" dirty="0">
            <a:solidFill>
              <a:srgbClr val="000000"/>
            </a:solidFill>
          </a:endParaRPr>
        </a:p>
      </dsp:txBody>
      <dsp:txXfrm>
        <a:off x="468827" y="5139137"/>
        <a:ext cx="619466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D1C4B-73F2-1C44-A5C4-466931FF9F0E}" type="datetimeFigureOut">
              <a:rPr lang="en-US" smtClean="0"/>
              <a:t>6/8/17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BDD71-DE6E-CA40-80E0-CA99FB26898B}" type="slidenum">
              <a:rPr lang="en-US" smtClean="0"/>
              <a:t>‹#›</a:t>
            </a:fld>
            <a:endParaRPr lang="en-US"/>
          </a:p>
        </p:txBody>
      </p:sp>
    </p:spTree>
    <p:extLst>
      <p:ext uri="{BB962C8B-B14F-4D97-AF65-F5344CB8AC3E}">
        <p14:creationId xmlns:p14="http://schemas.microsoft.com/office/powerpoint/2010/main" val="36065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A52E4C1-B791-8B48-8A88-9224E9B3892F}" type="slidenum">
              <a:rPr lang="en-US" altLang="en-US">
                <a:latin typeface="Arial" charset="0"/>
              </a:rPr>
              <a:pPr>
                <a:spcBef>
                  <a:spcPct val="0"/>
                </a:spcBef>
              </a:pPr>
              <a:t>16</a:t>
            </a:fld>
            <a:endParaRPr lang="en-US" altLang="en-US">
              <a:latin typeface="Arial" charset="0"/>
            </a:endParaRPr>
          </a:p>
        </p:txBody>
      </p:sp>
      <p:sp>
        <p:nvSpPr>
          <p:cNvPr id="35842" name="Rectangle 2"/>
          <p:cNvSpPr>
            <a:spLocks noGrp="1" noRot="1" noChangeAspect="1" noChangeArrowheads="1" noTextEdit="1"/>
          </p:cNvSpPr>
          <p:nvPr>
            <p:ph type="sldImg"/>
          </p:nvPr>
        </p:nvSpPr>
        <p:spPr bwMode="auto">
          <a:xfrm>
            <a:off x="1487488" y="225425"/>
            <a:ext cx="3759200" cy="2819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bwMode="auto">
          <a:xfrm>
            <a:off x="822325" y="3152775"/>
            <a:ext cx="5232400" cy="5329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300" u="sng">
                <a:ea typeface="ＭＳ Ｐゴシック" charset="-128"/>
              </a:rPr>
              <a:t>Speaker Notes</a:t>
            </a:r>
          </a:p>
          <a:p>
            <a:pPr eaLnBrk="1" hangingPunct="1">
              <a:lnSpc>
                <a:spcPct val="90000"/>
              </a:lnSpc>
              <a:spcBef>
                <a:spcPct val="0"/>
              </a:spcBef>
            </a:pPr>
            <a:r>
              <a:rPr lang="en-US" altLang="en-US" sz="1300">
                <a:ea typeface="ＭＳ Ｐゴシック" charset="-128"/>
              </a:rPr>
              <a:t>What makes a good indicator? Fundamentally, good indicators must be valid and reliable measures of the result. The other desirable characteristics listed here all serve in a sense as aids that help guide the design of indicators and metrics toward this ideal or goal of valid, reliable indicators. </a:t>
            </a:r>
          </a:p>
          <a:p>
            <a:pPr eaLnBrk="1" hangingPunct="1">
              <a:lnSpc>
                <a:spcPct val="90000"/>
              </a:lnSpc>
              <a:spcBef>
                <a:spcPct val="0"/>
              </a:spcBef>
            </a:pPr>
            <a:r>
              <a:rPr lang="en-US" altLang="en-US" sz="1300" b="1">
                <a:ea typeface="ＭＳ Ｐゴシック" charset="-128"/>
              </a:rPr>
              <a:t>Valid:</a:t>
            </a:r>
            <a:r>
              <a:rPr lang="en-US" altLang="en-US" sz="1300">
                <a:ea typeface="ＭＳ Ｐゴシック" charset="-128"/>
              </a:rPr>
              <a:t> An indicator is valid when it dictates an accurate measurement the activity, output or outcome of the program.</a:t>
            </a:r>
          </a:p>
          <a:p>
            <a:pPr eaLnBrk="1" hangingPunct="1">
              <a:lnSpc>
                <a:spcPct val="90000"/>
              </a:lnSpc>
              <a:spcBef>
                <a:spcPct val="0"/>
              </a:spcBef>
            </a:pPr>
            <a:r>
              <a:rPr lang="en-US" altLang="en-US" sz="1300" b="1">
                <a:ea typeface="ＭＳ Ｐゴシック" charset="-128"/>
              </a:rPr>
              <a:t>Reliable:</a:t>
            </a:r>
            <a:r>
              <a:rPr lang="en-US" altLang="en-US" sz="1300">
                <a:ea typeface="ＭＳ Ｐゴシック" charset="-128"/>
              </a:rPr>
              <a:t> An indicator is reliable when it minimizes measurement error, that is when it is possible to measure it consistently over time, regardless of the observer or respondent.</a:t>
            </a:r>
          </a:p>
          <a:p>
            <a:pPr eaLnBrk="1" hangingPunct="1">
              <a:lnSpc>
                <a:spcPct val="90000"/>
              </a:lnSpc>
              <a:spcBef>
                <a:spcPct val="0"/>
              </a:spcBef>
            </a:pPr>
            <a:r>
              <a:rPr lang="en-US" altLang="en-US" sz="1300" b="1">
                <a:ea typeface="ＭＳ Ｐゴシック" charset="-128"/>
              </a:rPr>
              <a:t>Precise:</a:t>
            </a:r>
            <a:r>
              <a:rPr lang="en-US" altLang="en-US" sz="1300">
                <a:ea typeface="ＭＳ Ｐゴシック" charset="-128"/>
              </a:rPr>
              <a:t> Indicators should be operationalized with clear, well-specified definitions.</a:t>
            </a:r>
          </a:p>
          <a:p>
            <a:pPr eaLnBrk="1" hangingPunct="1">
              <a:lnSpc>
                <a:spcPct val="90000"/>
              </a:lnSpc>
              <a:spcBef>
                <a:spcPct val="0"/>
              </a:spcBef>
            </a:pPr>
            <a:r>
              <a:rPr lang="en-US" altLang="en-US" sz="1300" b="1">
                <a:ea typeface="ＭＳ Ｐゴシック" charset="-128"/>
              </a:rPr>
              <a:t>Timely:</a:t>
            </a:r>
            <a:r>
              <a:rPr lang="en-US" altLang="en-US" sz="1300">
                <a:ea typeface="ＭＳ Ｐゴシック" charset="-128"/>
              </a:rPr>
              <a:t> Indicators should be measured at appropriate intervals relevant in terms of program goals and activities.</a:t>
            </a:r>
          </a:p>
          <a:p>
            <a:pPr eaLnBrk="1" hangingPunct="1">
              <a:lnSpc>
                <a:spcPct val="90000"/>
              </a:lnSpc>
              <a:spcBef>
                <a:spcPct val="0"/>
              </a:spcBef>
            </a:pPr>
            <a:r>
              <a:rPr lang="en-US" altLang="en-US" sz="1300" b="1">
                <a:ea typeface="ＭＳ Ｐゴシック" charset="-128"/>
              </a:rPr>
              <a:t>Comparable:</a:t>
            </a:r>
            <a:r>
              <a:rPr lang="en-US" altLang="en-US" sz="1300">
                <a:ea typeface="ＭＳ Ｐゴシック" charset="-128"/>
              </a:rPr>
              <a:t> Where possible, indicators should be structured using comparable units, denominators, and in other ways that will enable increased understanding of impact or effectiveness across different population groups or program approaches.</a:t>
            </a:r>
          </a:p>
          <a:p>
            <a:pPr eaLnBrk="1" hangingPunct="1">
              <a:lnSpc>
                <a:spcPct val="90000"/>
              </a:lnSpc>
              <a:spcBef>
                <a:spcPct val="0"/>
              </a:spcBef>
            </a:pPr>
            <a:endParaRPr lang="en-US" altLang="en-US" sz="1300">
              <a:ea typeface="ＭＳ Ｐゴシック" charset="-128"/>
            </a:endParaRPr>
          </a:p>
          <a:p>
            <a:pPr eaLnBrk="1" hangingPunct="1">
              <a:lnSpc>
                <a:spcPct val="90000"/>
              </a:lnSpc>
              <a:spcBef>
                <a:spcPct val="0"/>
              </a:spcBef>
            </a:pPr>
            <a:r>
              <a:rPr lang="en-US" altLang="en-US" sz="1300">
                <a:ea typeface="ＭＳ Ｐゴシック" charset="-128"/>
              </a:rPr>
              <a:t>Next, each of the characteristics of good indicators will be discussed and examples of good and problematic indicators identified.</a:t>
            </a:r>
          </a:p>
          <a:p>
            <a:pPr eaLnBrk="1" hangingPunct="1">
              <a:lnSpc>
                <a:spcPct val="90000"/>
              </a:lnSpc>
              <a:spcBef>
                <a:spcPct val="0"/>
              </a:spcBef>
            </a:pPr>
            <a:endParaRPr lang="en-US" altLang="en-US" sz="1300">
              <a:ea typeface="ＭＳ Ｐゴシック" charset="-128"/>
            </a:endParaRPr>
          </a:p>
          <a:p>
            <a:pPr eaLnBrk="1" hangingPunct="1">
              <a:lnSpc>
                <a:spcPct val="90000"/>
              </a:lnSpc>
              <a:spcBef>
                <a:spcPct val="0"/>
              </a:spcBef>
            </a:pPr>
            <a:r>
              <a:rPr lang="en-US" altLang="en-US" sz="1300" i="1" u="sng">
                <a:ea typeface="ＭＳ Ｐゴシック" charset="-128"/>
              </a:rPr>
              <a:t>Additional Background</a:t>
            </a:r>
            <a:endParaRPr lang="en-US" altLang="en-US" sz="1300" i="1">
              <a:ea typeface="ＭＳ Ｐゴシック" charset="-128"/>
            </a:endParaRPr>
          </a:p>
          <a:p>
            <a:pPr eaLnBrk="1" hangingPunct="1">
              <a:lnSpc>
                <a:spcPct val="90000"/>
              </a:lnSpc>
              <a:spcBef>
                <a:spcPct val="0"/>
              </a:spcBef>
            </a:pPr>
            <a:r>
              <a:rPr lang="en-US" altLang="en-US" sz="1300" i="1">
                <a:ea typeface="ＭＳ Ｐゴシック" charset="-128"/>
              </a:rPr>
              <a:t>These technical issues will be covered as ideals toward which to strive. Later slides will discuss a number of caveats and trade-offs often necessary in terms of the pragmatic management of programmatic M&amp;E.</a:t>
            </a:r>
          </a:p>
        </p:txBody>
      </p:sp>
    </p:spTree>
    <p:extLst>
      <p:ext uri="{BB962C8B-B14F-4D97-AF65-F5344CB8AC3E}">
        <p14:creationId xmlns:p14="http://schemas.microsoft.com/office/powerpoint/2010/main" val="50040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BF73493-7664-E44B-AA37-3AEE12B57308}" type="slidenum">
              <a:rPr lang="en-US" altLang="en-US">
                <a:solidFill>
                  <a:srgbClr val="422E1F"/>
                </a:solidFill>
                <a:latin typeface="Bodoni SvtyTwo ITC TT-Book" charset="0"/>
                <a:ea typeface="ヒラギノ明朝 ProN W3" charset="-128"/>
              </a:rPr>
              <a:pPr>
                <a:spcBef>
                  <a:spcPct val="0"/>
                </a:spcBef>
              </a:pPr>
              <a:t>33</a:t>
            </a:fld>
            <a:endParaRPr lang="en-US" altLang="en-US">
              <a:solidFill>
                <a:srgbClr val="422E1F"/>
              </a:solidFill>
              <a:latin typeface="Bodoni SvtyTwo ITC TT-Book" charset="0"/>
              <a:ea typeface="ヒラギノ明朝 ProN W3" charset="-128"/>
            </a:endParaRPr>
          </a:p>
        </p:txBody>
      </p:sp>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Arial" charset="0"/>
              <a:ea typeface="ＭＳ Ｐゴシック" charset="-128"/>
            </a:endParaRPr>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lgn="r" eaLnBrk="1" hangingPunct="1">
              <a:spcBef>
                <a:spcPct val="0"/>
              </a:spcBef>
            </a:pPr>
            <a:fld id="{A2DE0102-9C62-7240-BCFD-CD97CB90D738}" type="slidenum">
              <a:rPr lang="en-US" altLang="en-US">
                <a:solidFill>
                  <a:srgbClr val="422E1F"/>
                </a:solidFill>
                <a:ea typeface="ヒラギノ明朝 ProN W3" charset="-128"/>
              </a:rPr>
              <a:pPr algn="r" eaLnBrk="1" hangingPunct="1">
                <a:spcBef>
                  <a:spcPct val="0"/>
                </a:spcBef>
              </a:pPr>
              <a:t>33</a:t>
            </a:fld>
            <a:endParaRPr lang="en-US" altLang="en-US">
              <a:solidFill>
                <a:srgbClr val="422E1F"/>
              </a:solidFill>
              <a:ea typeface="ヒラギノ明朝 ProN W3" charset="-128"/>
            </a:endParaRPr>
          </a:p>
        </p:txBody>
      </p:sp>
    </p:spTree>
    <p:extLst>
      <p:ext uri="{BB962C8B-B14F-4D97-AF65-F5344CB8AC3E}">
        <p14:creationId xmlns:p14="http://schemas.microsoft.com/office/powerpoint/2010/main" val="148121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AAC40-7941-41AB-BF3B-8AB0C9C53B5D}" type="datetimeFigureOut">
              <a:rPr lang="en-US" smtClean="0"/>
              <a:pPr/>
              <a:t>6/8/17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AAC40-7941-41AB-BF3B-8AB0C9C53B5D}" type="datetimeFigureOut">
              <a:rPr lang="en-US" smtClean="0"/>
              <a:pPr/>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AAC40-7941-41AB-BF3B-8AB0C9C53B5D}" type="datetimeFigureOut">
              <a:rPr lang="en-US" smtClean="0"/>
              <a:pPr/>
              <a:t>6/8/17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AAC40-7941-41AB-BF3B-8AB0C9C53B5D}" type="datetimeFigureOut">
              <a:rPr lang="en-US" smtClean="0"/>
              <a:pPr/>
              <a:t>6/8/17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AAC40-7941-41AB-BF3B-8AB0C9C53B5D}" type="datetimeFigureOut">
              <a:rPr lang="en-US" smtClean="0"/>
              <a:pPr/>
              <a:t>6/8/17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AAC40-7941-41AB-BF3B-8AB0C9C53B5D}" type="datetimeFigureOut">
              <a:rPr lang="en-US" smtClean="0"/>
              <a:pPr/>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AAC40-7941-41AB-BF3B-8AB0C9C53B5D}" type="datetimeFigureOut">
              <a:rPr lang="en-US" smtClean="0"/>
              <a:pPr/>
              <a:t>6/8/17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AAC40-7941-41AB-BF3B-8AB0C9C53B5D}" type="datetimeFigureOut">
              <a:rPr lang="en-US" smtClean="0"/>
              <a:pPr/>
              <a:t>6/8/17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E55E8-F8E4-4D77-BFDC-EB91F184E0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wmf"/><Relationship Id="rId3"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oingbusiness.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6056" y="260350"/>
            <a:ext cx="8785225" cy="792163"/>
          </a:xfrm>
          <a:ln>
            <a:solidFill>
              <a:srgbClr val="FFCC00"/>
            </a:solidFill>
            <a:miter lim="800000"/>
            <a:headEnd/>
            <a:tailEnd/>
          </a:ln>
        </p:spPr>
        <p:txBody>
          <a:bodyPr>
            <a:noAutofit/>
          </a:bodyPr>
          <a:lstStyle/>
          <a:p>
            <a:pPr eaLnBrk="1" fontAlgn="auto" hangingPunct="1">
              <a:spcAft>
                <a:spcPts val="0"/>
              </a:spcAft>
              <a:defRPr/>
            </a:pPr>
            <a:r>
              <a:rPr lang="en-US" sz="2800" b="1" dirty="0" err="1" smtClean="0">
                <a:solidFill>
                  <a:schemeClr val="tx2">
                    <a:satMod val="130000"/>
                  </a:schemeClr>
                </a:solidFill>
                <a:latin typeface="Arial" charset="0"/>
              </a:rPr>
              <a:t>Refleksi</a:t>
            </a:r>
            <a:r>
              <a:rPr lang="en-US" sz="2800" b="1" dirty="0" smtClean="0">
                <a:solidFill>
                  <a:schemeClr val="tx2">
                    <a:satMod val="130000"/>
                  </a:schemeClr>
                </a:solidFill>
                <a:latin typeface="Arial" charset="0"/>
              </a:rPr>
              <a:t> </a:t>
            </a:r>
            <a:r>
              <a:rPr lang="en-US" sz="2800" b="1" dirty="0" err="1" smtClean="0">
                <a:solidFill>
                  <a:schemeClr val="tx2">
                    <a:satMod val="130000"/>
                  </a:schemeClr>
                </a:solidFill>
                <a:latin typeface="Arial" charset="0"/>
              </a:rPr>
              <a:t>Kebijakan</a:t>
            </a:r>
            <a:r>
              <a:rPr lang="en-US" sz="2800" b="1" dirty="0" smtClean="0">
                <a:solidFill>
                  <a:schemeClr val="tx2">
                    <a:satMod val="130000"/>
                  </a:schemeClr>
                </a:solidFill>
                <a:latin typeface="Arial" charset="0"/>
              </a:rPr>
              <a:t> AKIP</a:t>
            </a:r>
            <a:br>
              <a:rPr lang="en-US" sz="2800" b="1" dirty="0" smtClean="0">
                <a:solidFill>
                  <a:schemeClr val="tx2">
                    <a:satMod val="130000"/>
                  </a:schemeClr>
                </a:solidFill>
                <a:latin typeface="Arial" charset="0"/>
              </a:rPr>
            </a:br>
            <a:r>
              <a:rPr lang="en-US" sz="2800" b="1" dirty="0">
                <a:solidFill>
                  <a:schemeClr val="tx2">
                    <a:satMod val="130000"/>
                  </a:schemeClr>
                </a:solidFill>
                <a:latin typeface="Arial" charset="0"/>
              </a:rPr>
              <a:t>D</a:t>
            </a:r>
            <a:r>
              <a:rPr lang="en-US" sz="2800" b="1" dirty="0" smtClean="0">
                <a:solidFill>
                  <a:schemeClr val="tx2">
                    <a:satMod val="130000"/>
                  </a:schemeClr>
                </a:solidFill>
                <a:latin typeface="Arial" charset="0"/>
              </a:rPr>
              <a:t>an </a:t>
            </a:r>
            <a:r>
              <a:rPr lang="en-US" sz="2800" b="1" dirty="0" err="1" smtClean="0">
                <a:solidFill>
                  <a:schemeClr val="tx2">
                    <a:satMod val="130000"/>
                  </a:schemeClr>
                </a:solidFill>
                <a:latin typeface="Arial" charset="0"/>
              </a:rPr>
              <a:t>Percepatan</a:t>
            </a:r>
            <a:r>
              <a:rPr lang="en-US" sz="2800" b="1" dirty="0" smtClean="0">
                <a:solidFill>
                  <a:schemeClr val="tx2">
                    <a:satMod val="130000"/>
                  </a:schemeClr>
                </a:solidFill>
                <a:latin typeface="Arial" charset="0"/>
              </a:rPr>
              <a:t> </a:t>
            </a:r>
            <a:r>
              <a:rPr lang="en-US" sz="2800" b="1" dirty="0" err="1" smtClean="0">
                <a:solidFill>
                  <a:schemeClr val="tx2">
                    <a:satMod val="130000"/>
                  </a:schemeClr>
                </a:solidFill>
                <a:latin typeface="Arial" charset="0"/>
              </a:rPr>
              <a:t>Reformasi</a:t>
            </a:r>
            <a:r>
              <a:rPr lang="en-US" sz="2800" b="1" dirty="0" smtClean="0">
                <a:solidFill>
                  <a:schemeClr val="tx2">
                    <a:satMod val="130000"/>
                  </a:schemeClr>
                </a:solidFill>
                <a:latin typeface="Arial" charset="0"/>
              </a:rPr>
              <a:t> </a:t>
            </a:r>
            <a:r>
              <a:rPr lang="en-US" sz="2800" b="1" dirty="0" err="1" smtClean="0">
                <a:solidFill>
                  <a:schemeClr val="tx2">
                    <a:satMod val="130000"/>
                  </a:schemeClr>
                </a:solidFill>
                <a:latin typeface="Arial" charset="0"/>
              </a:rPr>
              <a:t>Birokrasi</a:t>
            </a:r>
            <a:endParaRPr lang="en-US" sz="2800" b="1" dirty="0">
              <a:solidFill>
                <a:schemeClr val="tx2">
                  <a:satMod val="130000"/>
                </a:schemeClr>
              </a:solidFill>
              <a:latin typeface="Arial" charset="0"/>
            </a:endParaRPr>
          </a:p>
        </p:txBody>
      </p:sp>
      <p:sp>
        <p:nvSpPr>
          <p:cNvPr id="14338" name="TextBox 1"/>
          <p:cNvSpPr txBox="1">
            <a:spLocks noChangeArrowheads="1"/>
          </p:cNvSpPr>
          <p:nvPr/>
        </p:nvSpPr>
        <p:spPr bwMode="auto">
          <a:xfrm>
            <a:off x="1066800" y="4442548"/>
            <a:ext cx="67675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dirty="0" err="1">
                <a:latin typeface="Arial" charset="0"/>
              </a:rPr>
              <a:t>Wahyudi</a:t>
            </a:r>
            <a:r>
              <a:rPr lang="en-US" altLang="en-US" sz="2400" dirty="0">
                <a:latin typeface="Arial" charset="0"/>
              </a:rPr>
              <a:t> </a:t>
            </a:r>
            <a:r>
              <a:rPr lang="en-US" altLang="en-US" sz="2400" dirty="0" err="1">
                <a:latin typeface="Arial" charset="0"/>
              </a:rPr>
              <a:t>Kumorotomo</a:t>
            </a:r>
            <a:r>
              <a:rPr lang="en-US" altLang="en-US" sz="2400" dirty="0">
                <a:latin typeface="Arial" charset="0"/>
              </a:rPr>
              <a:t>, PhD</a:t>
            </a:r>
          </a:p>
          <a:p>
            <a:pPr algn="ctr" eaLnBrk="1" hangingPunct="1">
              <a:spcBef>
                <a:spcPct val="0"/>
              </a:spcBef>
              <a:buFontTx/>
              <a:buNone/>
            </a:pPr>
            <a:r>
              <a:rPr lang="en-US" altLang="en-US" sz="2400" dirty="0">
                <a:latin typeface="Arial" charset="0"/>
              </a:rPr>
              <a:t>Magister </a:t>
            </a:r>
            <a:r>
              <a:rPr lang="en-US" altLang="en-US" sz="2400" dirty="0" err="1">
                <a:latin typeface="Arial" charset="0"/>
              </a:rPr>
              <a:t>Administrasi</a:t>
            </a:r>
            <a:r>
              <a:rPr lang="en-US" altLang="en-US" sz="2400" dirty="0">
                <a:latin typeface="Arial" charset="0"/>
              </a:rPr>
              <a:t> </a:t>
            </a:r>
            <a:r>
              <a:rPr lang="en-US" altLang="en-US" sz="2400" dirty="0" err="1">
                <a:latin typeface="Arial" charset="0"/>
              </a:rPr>
              <a:t>Publik</a:t>
            </a:r>
            <a:endParaRPr lang="en-US" altLang="en-US" sz="2400" dirty="0">
              <a:latin typeface="Arial" charset="0"/>
            </a:endParaRPr>
          </a:p>
          <a:p>
            <a:pPr algn="ctr" eaLnBrk="1" hangingPunct="1">
              <a:spcBef>
                <a:spcPct val="0"/>
              </a:spcBef>
              <a:buFontTx/>
              <a:buNone/>
            </a:pPr>
            <a:r>
              <a:rPr lang="en-US" altLang="en-US" sz="2400" dirty="0" err="1">
                <a:latin typeface="Arial" charset="0"/>
              </a:rPr>
              <a:t>Universitas</a:t>
            </a:r>
            <a:r>
              <a:rPr lang="en-US" altLang="en-US" sz="2400" dirty="0">
                <a:latin typeface="Arial" charset="0"/>
              </a:rPr>
              <a:t> </a:t>
            </a:r>
            <a:r>
              <a:rPr lang="en-US" altLang="en-US" sz="2400" dirty="0" err="1">
                <a:latin typeface="Arial" charset="0"/>
              </a:rPr>
              <a:t>Gadjah</a:t>
            </a:r>
            <a:r>
              <a:rPr lang="en-US" altLang="en-US" sz="2400" dirty="0">
                <a:latin typeface="Arial" charset="0"/>
              </a:rPr>
              <a:t> </a:t>
            </a:r>
            <a:r>
              <a:rPr lang="en-US" altLang="en-US" sz="2400" dirty="0" err="1">
                <a:latin typeface="Arial" charset="0"/>
              </a:rPr>
              <a:t>Mada</a:t>
            </a:r>
            <a:endParaRPr lang="en-US" altLang="en-US" sz="2400" dirty="0">
              <a:latin typeface="Arial" charset="0"/>
            </a:endParaRPr>
          </a:p>
          <a:p>
            <a:pPr algn="ctr" eaLnBrk="1" hangingPunct="1">
              <a:spcBef>
                <a:spcPct val="0"/>
              </a:spcBef>
              <a:buFontTx/>
              <a:buNone/>
            </a:pPr>
            <a:endParaRPr lang="en-US" altLang="en-US" sz="2400" dirty="0">
              <a:latin typeface="Arial" charset="0"/>
            </a:endParaRPr>
          </a:p>
          <a:p>
            <a:pPr algn="ctr" eaLnBrk="1" hangingPunct="1">
              <a:spcBef>
                <a:spcPct val="0"/>
              </a:spcBef>
              <a:buFontTx/>
              <a:buNone/>
            </a:pPr>
            <a:r>
              <a:rPr lang="en-US" altLang="en-US" sz="2400" dirty="0" err="1">
                <a:latin typeface="Arial" charset="0"/>
              </a:rPr>
              <a:t>www.kumoro.staff.ugm.ac.id</a:t>
            </a:r>
            <a:endParaRPr lang="en-US" altLang="en-US" sz="2400" dirty="0">
              <a:latin typeface="Arial" charset="0"/>
            </a:endParaRPr>
          </a:p>
        </p:txBody>
      </p:sp>
      <p:pic>
        <p:nvPicPr>
          <p:cNvPr id="14339" name="Picture 5" descr="LogoUG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818" y="2718523"/>
            <a:ext cx="16827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1"/>
          <p:cNvSpPr txBox="1">
            <a:spLocks noChangeArrowheads="1"/>
          </p:cNvSpPr>
          <p:nvPr/>
        </p:nvSpPr>
        <p:spPr bwMode="auto">
          <a:xfrm>
            <a:off x="26043" y="1380615"/>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400" dirty="0" err="1" smtClean="0">
                <a:latin typeface="Arial" charset="0"/>
              </a:rPr>
              <a:t>Diklat</a:t>
            </a:r>
            <a:r>
              <a:rPr lang="en-US" altLang="en-US" sz="2400" dirty="0" smtClean="0">
                <a:latin typeface="Arial" charset="0"/>
              </a:rPr>
              <a:t> RLA </a:t>
            </a:r>
          </a:p>
          <a:p>
            <a:pPr algn="ctr" eaLnBrk="1" hangingPunct="1">
              <a:spcBef>
                <a:spcPct val="0"/>
              </a:spcBef>
              <a:buFontTx/>
              <a:buNone/>
            </a:pPr>
            <a:r>
              <a:rPr lang="en-US" altLang="en-US" sz="2400" dirty="0" smtClean="0">
                <a:latin typeface="Arial" charset="0"/>
              </a:rPr>
              <a:t>LAN-</a:t>
            </a:r>
            <a:r>
              <a:rPr lang="en-US" altLang="en-US" sz="2400" dirty="0" err="1" smtClean="0">
                <a:latin typeface="Arial" charset="0"/>
              </a:rPr>
              <a:t>Samarinda</a:t>
            </a:r>
            <a:r>
              <a:rPr lang="en-US" altLang="en-US" sz="2400" dirty="0" smtClean="0">
                <a:latin typeface="Arial" charset="0"/>
              </a:rPr>
              <a:t> </a:t>
            </a:r>
          </a:p>
          <a:p>
            <a:pPr algn="ctr" eaLnBrk="1" hangingPunct="1">
              <a:spcBef>
                <a:spcPct val="0"/>
              </a:spcBef>
              <a:buFontTx/>
              <a:buNone/>
            </a:pPr>
            <a:r>
              <a:rPr lang="en-US" altLang="en-US" sz="2400" dirty="0">
                <a:latin typeface="Arial" charset="0"/>
              </a:rPr>
              <a:t>8</a:t>
            </a:r>
            <a:r>
              <a:rPr lang="en-US" altLang="en-US" sz="2400" dirty="0" smtClean="0">
                <a:latin typeface="Arial" charset="0"/>
              </a:rPr>
              <a:t> </a:t>
            </a:r>
            <a:r>
              <a:rPr lang="en-US" altLang="en-US" sz="2400" dirty="0" err="1" smtClean="0">
                <a:latin typeface="Arial" charset="0"/>
              </a:rPr>
              <a:t>Juni</a:t>
            </a:r>
            <a:r>
              <a:rPr lang="en-US" altLang="en-US" sz="2400" dirty="0" smtClean="0">
                <a:latin typeface="Arial" charset="0"/>
              </a:rPr>
              <a:t> 2017</a:t>
            </a:r>
            <a:endParaRPr lang="en-US" altLang="en-US" sz="2400" dirty="0">
              <a:latin typeface="Arial" charset="0"/>
            </a:endParaRPr>
          </a:p>
        </p:txBody>
      </p:sp>
    </p:spTree>
    <p:extLst>
      <p:ext uri="{BB962C8B-B14F-4D97-AF65-F5344CB8AC3E}">
        <p14:creationId xmlns:p14="http://schemas.microsoft.com/office/powerpoint/2010/main" val="20994310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id-ID">
                <a:solidFill>
                  <a:schemeClr val="tx2">
                    <a:satMod val="130000"/>
                  </a:schemeClr>
                </a:solidFill>
                <a:latin typeface="Arial" charset="0"/>
                <a:ea typeface="+mj-ea"/>
                <a:cs typeface="+mj-cs"/>
              </a:rPr>
              <a:t>Mengapa KPI penting?</a:t>
            </a:r>
          </a:p>
        </p:txBody>
      </p:sp>
      <p:sp>
        <p:nvSpPr>
          <p:cNvPr id="3" name="Content Placeholder 2"/>
          <p:cNvSpPr>
            <a:spLocks noGrp="1"/>
          </p:cNvSpPr>
          <p:nvPr>
            <p:ph idx="1"/>
          </p:nvPr>
        </p:nvSpPr>
        <p:spPr>
          <a:xfrm>
            <a:off x="1187450" y="1484313"/>
            <a:ext cx="6705600" cy="5043487"/>
          </a:xfrm>
        </p:spPr>
        <p:txBody>
          <a:bodyPr/>
          <a:lstStyle/>
          <a:p>
            <a:pPr eaLnBrk="1" hangingPunct="1"/>
            <a:r>
              <a:rPr lang="id-ID" altLang="en-US" sz="2800">
                <a:latin typeface="Arial" charset="0"/>
                <a:ea typeface="ＭＳ Ｐゴシック" charset="-128"/>
              </a:rPr>
              <a:t>Merefleksikan ukuran sukses</a:t>
            </a:r>
          </a:p>
          <a:p>
            <a:pPr eaLnBrk="1" hangingPunct="1"/>
            <a:r>
              <a:rPr lang="id-ID" altLang="en-US" sz="2800">
                <a:latin typeface="Arial" charset="0"/>
                <a:ea typeface="ＭＳ Ｐゴシック" charset="-128"/>
              </a:rPr>
              <a:t>Mengukur keberhasilan menuju pencapaian tujuan</a:t>
            </a:r>
          </a:p>
          <a:p>
            <a:pPr eaLnBrk="1" hangingPunct="1"/>
            <a:r>
              <a:rPr lang="id-ID" altLang="en-US" sz="2800">
                <a:latin typeface="Arial" charset="0"/>
                <a:ea typeface="ＭＳ Ｐゴシック" charset="-128"/>
              </a:rPr>
              <a:t>Salah satu alat ukur manajemen dlm organisasi</a:t>
            </a:r>
          </a:p>
          <a:p>
            <a:pPr eaLnBrk="1" hangingPunct="1"/>
            <a:r>
              <a:rPr lang="id-ID" altLang="en-US" sz="2800">
                <a:latin typeface="Arial" charset="0"/>
                <a:ea typeface="ＭＳ Ｐゴシック" charset="-128"/>
              </a:rPr>
              <a:t>Data mudah dicari dari sumber yang reliabel</a:t>
            </a:r>
            <a:endParaRPr lang="en-US" altLang="en-US" sz="2800">
              <a:latin typeface="Arial" charset="0"/>
              <a:ea typeface="ＭＳ Ｐゴシック" charset="-128"/>
            </a:endParaRPr>
          </a:p>
          <a:p>
            <a:pPr eaLnBrk="1" hangingPunct="1"/>
            <a:r>
              <a:rPr lang="id-ID" altLang="en-US" sz="2800">
                <a:latin typeface="Arial" charset="0"/>
                <a:ea typeface="ＭＳ Ｐゴシック" charset="-128"/>
              </a:rPr>
              <a:t>Bisa dihitung</a:t>
            </a:r>
          </a:p>
          <a:p>
            <a:pPr eaLnBrk="1" hangingPunct="1"/>
            <a:r>
              <a:rPr lang="id-ID" altLang="en-US" sz="2800">
                <a:latin typeface="Arial" charset="0"/>
                <a:ea typeface="ＭＳ Ｐゴシック" charset="-128"/>
              </a:rPr>
              <a:t>Dapat dipantau secara berkelanjutan</a:t>
            </a:r>
          </a:p>
        </p:txBody>
      </p:sp>
    </p:spTree>
    <p:extLst>
      <p:ext uri="{BB962C8B-B14F-4D97-AF65-F5344CB8AC3E}">
        <p14:creationId xmlns:p14="http://schemas.microsoft.com/office/powerpoint/2010/main" val="422233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id-ID">
                <a:solidFill>
                  <a:schemeClr val="tx2">
                    <a:satMod val="130000"/>
                  </a:schemeClr>
                </a:solidFill>
                <a:latin typeface="Arial" charset="0"/>
                <a:ea typeface="+mj-ea"/>
                <a:cs typeface="+mj-cs"/>
              </a:rPr>
              <a:t>Beberapa Komponen KPI</a:t>
            </a:r>
          </a:p>
        </p:txBody>
      </p:sp>
      <p:sp>
        <p:nvSpPr>
          <p:cNvPr id="3" name="Content Placeholder 2"/>
          <p:cNvSpPr>
            <a:spLocks noGrp="1"/>
          </p:cNvSpPr>
          <p:nvPr>
            <p:ph idx="1"/>
          </p:nvPr>
        </p:nvSpPr>
        <p:spPr/>
        <p:txBody>
          <a:bodyPr/>
          <a:lstStyle/>
          <a:p>
            <a:pPr eaLnBrk="1" hangingPunct="1"/>
            <a:r>
              <a:rPr lang="id-ID" altLang="en-US">
                <a:latin typeface="Arial" charset="0"/>
                <a:ea typeface="ＭＳ Ｐゴシック" charset="-128"/>
              </a:rPr>
              <a:t>Volume (termasuk jumlah)</a:t>
            </a:r>
          </a:p>
          <a:p>
            <a:pPr eaLnBrk="1" hangingPunct="1"/>
            <a:r>
              <a:rPr lang="id-ID" altLang="en-US">
                <a:latin typeface="Arial" charset="0"/>
                <a:ea typeface="ＭＳ Ｐゴシック" charset="-128"/>
              </a:rPr>
              <a:t>Biaya</a:t>
            </a:r>
          </a:p>
          <a:p>
            <a:pPr eaLnBrk="1" hangingPunct="1"/>
            <a:r>
              <a:rPr lang="id-ID" altLang="en-US">
                <a:latin typeface="Arial" charset="0"/>
                <a:ea typeface="ＭＳ Ｐゴシック" charset="-128"/>
              </a:rPr>
              <a:t>Waktu</a:t>
            </a:r>
          </a:p>
          <a:p>
            <a:pPr eaLnBrk="1" hangingPunct="1"/>
            <a:r>
              <a:rPr lang="id-ID" altLang="en-US">
                <a:latin typeface="Arial" charset="0"/>
                <a:ea typeface="ＭＳ Ｐゴシック" charset="-128"/>
              </a:rPr>
              <a:t>Kualitas</a:t>
            </a:r>
          </a:p>
          <a:p>
            <a:pPr eaLnBrk="1" hangingPunct="1"/>
            <a:r>
              <a:rPr lang="id-ID" altLang="en-US">
                <a:latin typeface="Arial" charset="0"/>
                <a:ea typeface="ＭＳ Ｐゴシック" charset="-128"/>
              </a:rPr>
              <a:t>Kepuasan pelanggan</a:t>
            </a:r>
          </a:p>
          <a:p>
            <a:pPr eaLnBrk="1" hangingPunct="1">
              <a:buFontTx/>
              <a:buNone/>
            </a:pPr>
            <a:endParaRPr lang="id-ID" altLang="en-US">
              <a:latin typeface="Arial" charset="0"/>
              <a:ea typeface="ＭＳ Ｐゴシック" charset="-128"/>
            </a:endParaRPr>
          </a:p>
          <a:p>
            <a:pPr eaLnBrk="1" hangingPunct="1"/>
            <a:endParaRPr lang="id-ID" altLang="en-US">
              <a:latin typeface="Arial" charset="0"/>
              <a:ea typeface="ＭＳ Ｐゴシック" charset="-128"/>
            </a:endParaRPr>
          </a:p>
        </p:txBody>
      </p:sp>
    </p:spTree>
    <p:extLst>
      <p:ext uri="{BB962C8B-B14F-4D97-AF65-F5344CB8AC3E}">
        <p14:creationId xmlns:p14="http://schemas.microsoft.com/office/powerpoint/2010/main" val="119006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id-ID">
                <a:solidFill>
                  <a:schemeClr val="tx2">
                    <a:satMod val="130000"/>
                  </a:schemeClr>
                </a:solidFill>
                <a:latin typeface="Arial" charset="0"/>
                <a:ea typeface="+mj-ea"/>
                <a:cs typeface="+mj-cs"/>
              </a:rPr>
              <a:t>User (Pengguna) KPI</a:t>
            </a:r>
          </a:p>
        </p:txBody>
      </p:sp>
      <p:sp>
        <p:nvSpPr>
          <p:cNvPr id="3" name="Content Placeholder 2"/>
          <p:cNvSpPr>
            <a:spLocks noGrp="1"/>
          </p:cNvSpPr>
          <p:nvPr>
            <p:ph idx="1"/>
          </p:nvPr>
        </p:nvSpPr>
        <p:spPr>
          <a:xfrm>
            <a:off x="762000" y="1628775"/>
            <a:ext cx="7562850" cy="4829175"/>
          </a:xfrm>
        </p:spPr>
        <p:txBody>
          <a:bodyPr/>
          <a:lstStyle/>
          <a:p>
            <a:pPr eaLnBrk="1" hangingPunct="1"/>
            <a:r>
              <a:rPr lang="id-ID" altLang="en-US" dirty="0">
                <a:latin typeface="Arial" charset="0"/>
                <a:ea typeface="ＭＳ Ｐゴシック" charset="-128"/>
              </a:rPr>
              <a:t>Secara umum untuk pimpinan atau pengambil keputusan (senior </a:t>
            </a:r>
            <a:r>
              <a:rPr lang="id-ID" altLang="en-US" dirty="0" err="1">
                <a:latin typeface="Arial" charset="0"/>
                <a:ea typeface="ＭＳ Ｐゴシック" charset="-128"/>
              </a:rPr>
              <a:t>management</a:t>
            </a:r>
            <a:r>
              <a:rPr lang="id-ID" altLang="en-US" dirty="0">
                <a:latin typeface="Arial" charset="0"/>
                <a:ea typeface="ＭＳ Ｐゴシック" charset="-128"/>
              </a:rPr>
              <a:t>)</a:t>
            </a:r>
          </a:p>
          <a:p>
            <a:pPr eaLnBrk="1" hangingPunct="1"/>
            <a:r>
              <a:rPr lang="id-ID" altLang="en-US" dirty="0">
                <a:latin typeface="Arial" charset="0"/>
                <a:ea typeface="ＭＳ Ｐゴシック" charset="-128"/>
              </a:rPr>
              <a:t>Pimpinan atau pengambil keputusan memperoleh info capaian terbaru dalam waktu yang cepat, sehingga bisa bergerak cepat untuk strategi pencapaian berikutnya.</a:t>
            </a:r>
            <a:endParaRPr lang="en-US" altLang="en-US" dirty="0">
              <a:latin typeface="Arial" charset="0"/>
              <a:ea typeface="ＭＳ Ｐゴシック" charset="-128"/>
            </a:endParaRPr>
          </a:p>
          <a:p>
            <a:pPr eaLnBrk="1" hangingPunct="1"/>
            <a:endParaRPr lang="id-ID" altLang="en-US" dirty="0">
              <a:latin typeface="Arial" charset="0"/>
              <a:ea typeface="ＭＳ Ｐゴシック" charset="-128"/>
            </a:endParaRPr>
          </a:p>
        </p:txBody>
      </p:sp>
    </p:spTree>
    <p:extLst>
      <p:ext uri="{BB962C8B-B14F-4D97-AF65-F5344CB8AC3E}">
        <p14:creationId xmlns:p14="http://schemas.microsoft.com/office/powerpoint/2010/main" val="1846930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700213"/>
            <a:ext cx="7572375" cy="4752975"/>
          </a:xfrm>
        </p:spPr>
        <p:txBody>
          <a:bodyPr>
            <a:normAutofit/>
          </a:bodyPr>
          <a:lstStyle/>
          <a:p>
            <a:pPr marL="661988" indent="-514350" eaLnBrk="1" fontAlgn="auto" hangingPunct="1">
              <a:spcAft>
                <a:spcPts val="0"/>
              </a:spcAft>
              <a:buClr>
                <a:schemeClr val="tx1"/>
              </a:buClr>
              <a:buSzPct val="99000"/>
              <a:buFont typeface="Wingdings 3" pitchFamily="18" charset="2"/>
              <a:buAutoNum type="arabicPeriod"/>
              <a:defRPr/>
            </a:pPr>
            <a:r>
              <a:rPr lang="en-US" sz="2400" dirty="0" err="1" smtClean="0">
                <a:ea typeface="+mn-ea"/>
                <a:cs typeface="+mn-cs"/>
              </a:rPr>
              <a:t>Infrastruktur</a:t>
            </a:r>
            <a:r>
              <a:rPr lang="en-US" sz="2400" dirty="0" smtClean="0">
                <a:ea typeface="+mn-ea"/>
                <a:cs typeface="+mn-cs"/>
              </a:rPr>
              <a:t> </a:t>
            </a:r>
            <a:r>
              <a:rPr lang="en-US" sz="2400" dirty="0" err="1" smtClean="0">
                <a:ea typeface="+mn-ea"/>
                <a:cs typeface="+mn-cs"/>
              </a:rPr>
              <a:t>semakin</a:t>
            </a:r>
            <a:r>
              <a:rPr lang="en-US" sz="2400" dirty="0" smtClean="0">
                <a:ea typeface="+mn-ea"/>
                <a:cs typeface="+mn-cs"/>
              </a:rPr>
              <a:t> </a:t>
            </a:r>
            <a:r>
              <a:rPr lang="en-US" sz="2400" dirty="0" err="1" smtClean="0">
                <a:ea typeface="+mn-ea"/>
                <a:cs typeface="+mn-cs"/>
              </a:rPr>
              <a:t>baik</a:t>
            </a:r>
            <a:r>
              <a:rPr lang="en-US" sz="2400" dirty="0" smtClean="0">
                <a:ea typeface="+mn-ea"/>
                <a:cs typeface="+mn-cs"/>
              </a:rPr>
              <a:t> (</a:t>
            </a:r>
            <a:r>
              <a:rPr lang="en-US" sz="2400" dirty="0" err="1" smtClean="0">
                <a:ea typeface="+mn-ea"/>
                <a:cs typeface="+mn-cs"/>
              </a:rPr>
              <a:t>listrik</a:t>
            </a:r>
            <a:r>
              <a:rPr lang="en-US" sz="2400" dirty="0" smtClean="0">
                <a:ea typeface="+mn-ea"/>
                <a:cs typeface="+mn-cs"/>
              </a:rPr>
              <a:t> 90% RT)</a:t>
            </a:r>
          </a:p>
          <a:p>
            <a:pPr marL="661988" indent="-514350" eaLnBrk="1" fontAlgn="auto" hangingPunct="1">
              <a:spcAft>
                <a:spcPts val="0"/>
              </a:spcAft>
              <a:buClr>
                <a:schemeClr val="tx1"/>
              </a:buClr>
              <a:buSzPct val="99000"/>
              <a:buFont typeface="Wingdings 3" pitchFamily="18" charset="2"/>
              <a:buAutoNum type="arabicPeriod"/>
              <a:defRPr/>
            </a:pPr>
            <a:r>
              <a:rPr lang="en-US" sz="2400" dirty="0" err="1" smtClean="0">
                <a:ea typeface="+mn-ea"/>
                <a:cs typeface="+mn-cs"/>
              </a:rPr>
              <a:t>Kesenjangan</a:t>
            </a:r>
            <a:r>
              <a:rPr lang="en-US" sz="2400" dirty="0" smtClean="0">
                <a:ea typeface="+mn-ea"/>
                <a:cs typeface="+mn-cs"/>
              </a:rPr>
              <a:t> </a:t>
            </a:r>
            <a:r>
              <a:rPr lang="en-US" sz="2400" dirty="0" err="1" smtClean="0">
                <a:ea typeface="+mn-ea"/>
                <a:cs typeface="+mn-cs"/>
              </a:rPr>
              <a:t>berkurang</a:t>
            </a:r>
            <a:r>
              <a:rPr lang="en-US" sz="2400" dirty="0" smtClean="0">
                <a:ea typeface="+mn-ea"/>
                <a:cs typeface="+mn-cs"/>
              </a:rPr>
              <a:t> (</a:t>
            </a:r>
            <a:r>
              <a:rPr lang="en-US" sz="2400" dirty="0" err="1" smtClean="0">
                <a:ea typeface="+mn-ea"/>
                <a:cs typeface="+mn-cs"/>
              </a:rPr>
              <a:t>Indeks</a:t>
            </a:r>
            <a:r>
              <a:rPr lang="en-US" sz="2400" dirty="0" smtClean="0">
                <a:ea typeface="+mn-ea"/>
                <a:cs typeface="+mn-cs"/>
              </a:rPr>
              <a:t> </a:t>
            </a:r>
            <a:r>
              <a:rPr lang="en-US" sz="2400" dirty="0" err="1" smtClean="0">
                <a:ea typeface="+mn-ea"/>
                <a:cs typeface="+mn-cs"/>
              </a:rPr>
              <a:t>Gini</a:t>
            </a:r>
            <a:r>
              <a:rPr lang="en-US" sz="2400" dirty="0" smtClean="0">
                <a:ea typeface="+mn-ea"/>
                <a:cs typeface="+mn-cs"/>
              </a:rPr>
              <a:t> </a:t>
            </a:r>
            <a:r>
              <a:rPr lang="en-US" sz="2400" dirty="0" err="1" smtClean="0">
                <a:ea typeface="+mn-ea"/>
                <a:cs typeface="+mn-cs"/>
              </a:rPr>
              <a:t>turun</a:t>
            </a:r>
            <a:r>
              <a:rPr lang="id-ID" sz="2400" dirty="0" smtClean="0">
                <a:ea typeface="+mn-ea"/>
                <a:cs typeface="+mn-cs"/>
              </a:rPr>
              <a:t>)</a:t>
            </a:r>
            <a:endParaRPr lang="en-US" sz="2400" dirty="0" smtClean="0">
              <a:ea typeface="+mn-ea"/>
              <a:cs typeface="+mn-cs"/>
            </a:endParaRPr>
          </a:p>
          <a:p>
            <a:pPr marL="661988" indent="-514350" eaLnBrk="1" fontAlgn="auto" hangingPunct="1">
              <a:spcAft>
                <a:spcPts val="0"/>
              </a:spcAft>
              <a:buClr>
                <a:schemeClr val="tx1"/>
              </a:buClr>
              <a:buSzPct val="99000"/>
              <a:buFont typeface="Wingdings 3" pitchFamily="18" charset="2"/>
              <a:buAutoNum type="arabicPeriod"/>
              <a:defRPr/>
            </a:pPr>
            <a:r>
              <a:rPr lang="en-US" sz="2400" dirty="0" err="1" smtClean="0">
                <a:ea typeface="+mn-ea"/>
                <a:cs typeface="+mn-cs"/>
              </a:rPr>
              <a:t>Kuali</a:t>
            </a:r>
            <a:r>
              <a:rPr lang="id-ID" sz="2400" dirty="0" smtClean="0">
                <a:ea typeface="+mn-ea"/>
                <a:cs typeface="+mn-cs"/>
              </a:rPr>
              <a:t>t</a:t>
            </a:r>
            <a:r>
              <a:rPr lang="en-US" sz="2400" dirty="0" smtClean="0">
                <a:ea typeface="+mn-ea"/>
                <a:cs typeface="+mn-cs"/>
              </a:rPr>
              <a:t>as </a:t>
            </a:r>
            <a:r>
              <a:rPr lang="en-US" sz="2400" dirty="0" err="1" smtClean="0">
                <a:ea typeface="+mn-ea"/>
                <a:cs typeface="+mn-cs"/>
              </a:rPr>
              <a:t>hidup</a:t>
            </a:r>
            <a:r>
              <a:rPr lang="en-US" sz="2400" dirty="0" smtClean="0">
                <a:ea typeface="+mn-ea"/>
                <a:cs typeface="+mn-cs"/>
              </a:rPr>
              <a:t> </a:t>
            </a:r>
            <a:r>
              <a:rPr lang="en-US" sz="2400" dirty="0" err="1" smtClean="0">
                <a:ea typeface="+mn-ea"/>
                <a:cs typeface="+mn-cs"/>
              </a:rPr>
              <a:t>masy</a:t>
            </a:r>
            <a:r>
              <a:rPr lang="id-ID" sz="2400" dirty="0" smtClean="0">
                <a:ea typeface="+mn-ea"/>
                <a:cs typeface="+mn-cs"/>
              </a:rPr>
              <a:t>arakat</a:t>
            </a:r>
            <a:r>
              <a:rPr lang="en-US" sz="2400" dirty="0" smtClean="0">
                <a:ea typeface="+mn-ea"/>
                <a:cs typeface="+mn-cs"/>
              </a:rPr>
              <a:t> </a:t>
            </a:r>
            <a:r>
              <a:rPr lang="en-US" sz="2400" dirty="0" err="1" smtClean="0">
                <a:ea typeface="+mn-ea"/>
                <a:cs typeface="+mn-cs"/>
              </a:rPr>
              <a:t>meningkat</a:t>
            </a:r>
            <a:r>
              <a:rPr lang="en-US" sz="2400" dirty="0" smtClean="0">
                <a:ea typeface="+mn-ea"/>
                <a:cs typeface="+mn-cs"/>
              </a:rPr>
              <a:t> (HDI </a:t>
            </a:r>
            <a:r>
              <a:rPr lang="en-US" sz="2400" dirty="0" err="1" smtClean="0">
                <a:ea typeface="+mn-ea"/>
                <a:cs typeface="+mn-cs"/>
              </a:rPr>
              <a:t>menjadi</a:t>
            </a:r>
            <a:r>
              <a:rPr lang="en-US" sz="2400" dirty="0" smtClean="0">
                <a:ea typeface="+mn-ea"/>
                <a:cs typeface="+mn-cs"/>
              </a:rPr>
              <a:t> </a:t>
            </a:r>
            <a:r>
              <a:rPr lang="id-ID" sz="2400" dirty="0" smtClean="0">
                <a:ea typeface="+mn-ea"/>
                <a:cs typeface="+mn-cs"/>
              </a:rPr>
              <a:t>80</a:t>
            </a:r>
            <a:r>
              <a:rPr lang="en-US" sz="2400" dirty="0" smtClean="0">
                <a:ea typeface="+mn-ea"/>
                <a:cs typeface="+mn-cs"/>
              </a:rPr>
              <a:t>)</a:t>
            </a:r>
          </a:p>
          <a:p>
            <a:pPr marL="661988" indent="-514350" eaLnBrk="1" fontAlgn="auto" hangingPunct="1">
              <a:spcAft>
                <a:spcPts val="0"/>
              </a:spcAft>
              <a:buClr>
                <a:schemeClr val="tx1"/>
              </a:buClr>
              <a:buSzPct val="99000"/>
              <a:buFont typeface="Wingdings 3" pitchFamily="18" charset="2"/>
              <a:buAutoNum type="arabicPeriod"/>
              <a:defRPr/>
            </a:pPr>
            <a:r>
              <a:rPr lang="en-US" sz="2400" dirty="0" err="1" smtClean="0">
                <a:ea typeface="+mn-ea"/>
                <a:cs typeface="+mn-cs"/>
              </a:rPr>
              <a:t>Lingkungan</a:t>
            </a:r>
            <a:r>
              <a:rPr lang="en-US" sz="2400" dirty="0" smtClean="0">
                <a:ea typeface="+mn-ea"/>
                <a:cs typeface="+mn-cs"/>
              </a:rPr>
              <a:t> </a:t>
            </a:r>
            <a:r>
              <a:rPr lang="en-US" sz="2400" dirty="0" err="1" smtClean="0">
                <a:ea typeface="+mn-ea"/>
                <a:cs typeface="+mn-cs"/>
              </a:rPr>
              <a:t>hidup</a:t>
            </a:r>
            <a:r>
              <a:rPr lang="en-US" sz="2400" dirty="0" smtClean="0">
                <a:ea typeface="+mn-ea"/>
                <a:cs typeface="+mn-cs"/>
              </a:rPr>
              <a:t> (rehab 2.000 Ha </a:t>
            </a:r>
            <a:r>
              <a:rPr lang="en-US" sz="2400" dirty="0" err="1" smtClean="0">
                <a:ea typeface="+mn-ea"/>
                <a:cs typeface="+mn-cs"/>
              </a:rPr>
              <a:t>lahan</a:t>
            </a:r>
            <a:r>
              <a:rPr lang="en-US" sz="2400" dirty="0" smtClean="0">
                <a:ea typeface="+mn-ea"/>
                <a:cs typeface="+mn-cs"/>
              </a:rPr>
              <a:t> </a:t>
            </a:r>
            <a:r>
              <a:rPr lang="en-US" sz="2400" dirty="0" err="1" smtClean="0">
                <a:ea typeface="+mn-ea"/>
                <a:cs typeface="+mn-cs"/>
              </a:rPr>
              <a:t>kritis</a:t>
            </a:r>
            <a:r>
              <a:rPr lang="en-US" sz="2400" dirty="0" smtClean="0">
                <a:ea typeface="+mn-ea"/>
                <a:cs typeface="+mn-cs"/>
              </a:rPr>
              <a:t>)</a:t>
            </a:r>
          </a:p>
          <a:p>
            <a:pPr marL="661988" indent="-514350" eaLnBrk="1" fontAlgn="auto" hangingPunct="1">
              <a:spcAft>
                <a:spcPts val="0"/>
              </a:spcAft>
              <a:buClr>
                <a:schemeClr val="tx1"/>
              </a:buClr>
              <a:buSzPct val="99000"/>
              <a:buFont typeface="Wingdings 3" pitchFamily="18" charset="2"/>
              <a:buAutoNum type="arabicPeriod"/>
              <a:defRPr/>
            </a:pPr>
            <a:r>
              <a:rPr lang="en-US" sz="2400" dirty="0" err="1" smtClean="0">
                <a:ea typeface="+mn-ea"/>
                <a:cs typeface="+mn-cs"/>
              </a:rPr>
              <a:t>Kapasitas</a:t>
            </a:r>
            <a:r>
              <a:rPr lang="en-US" sz="2400" dirty="0" smtClean="0">
                <a:ea typeface="+mn-ea"/>
                <a:cs typeface="+mn-cs"/>
              </a:rPr>
              <a:t> </a:t>
            </a:r>
            <a:r>
              <a:rPr lang="en-US" sz="2400" dirty="0" err="1" smtClean="0">
                <a:ea typeface="+mn-ea"/>
                <a:cs typeface="+mn-cs"/>
              </a:rPr>
              <a:t>pemerintah</a:t>
            </a:r>
            <a:r>
              <a:rPr lang="en-US" sz="2400" dirty="0" smtClean="0">
                <a:ea typeface="+mn-ea"/>
                <a:cs typeface="+mn-cs"/>
              </a:rPr>
              <a:t> </a:t>
            </a:r>
            <a:r>
              <a:rPr lang="en-US" sz="2400" dirty="0" err="1" smtClean="0">
                <a:ea typeface="+mn-ea"/>
                <a:cs typeface="+mn-cs"/>
              </a:rPr>
              <a:t>daerah</a:t>
            </a:r>
            <a:r>
              <a:rPr lang="en-US" sz="2400" dirty="0" smtClean="0">
                <a:ea typeface="+mn-ea"/>
                <a:cs typeface="+mn-cs"/>
              </a:rPr>
              <a:t> (</a:t>
            </a:r>
            <a:r>
              <a:rPr lang="id-ID" sz="2400" dirty="0" smtClean="0">
                <a:ea typeface="+mn-ea"/>
                <a:cs typeface="+mn-cs"/>
              </a:rPr>
              <a:t>tk.pendidikan </a:t>
            </a:r>
            <a:r>
              <a:rPr lang="en-US" sz="2400" dirty="0" smtClean="0">
                <a:ea typeface="+mn-ea"/>
                <a:cs typeface="+mn-cs"/>
              </a:rPr>
              <a:t>SDM </a:t>
            </a:r>
            <a:r>
              <a:rPr lang="en-US" sz="2400" dirty="0" err="1" smtClean="0">
                <a:ea typeface="+mn-ea"/>
                <a:cs typeface="+mn-cs"/>
              </a:rPr>
              <a:t>meningkat</a:t>
            </a:r>
            <a:r>
              <a:rPr lang="en-US" sz="2400" dirty="0" smtClean="0">
                <a:ea typeface="+mn-ea"/>
                <a:cs typeface="+mn-cs"/>
              </a:rPr>
              <a:t> 10%, </a:t>
            </a:r>
            <a:r>
              <a:rPr lang="en-US" sz="2400" dirty="0" err="1" smtClean="0">
                <a:ea typeface="+mn-ea"/>
                <a:cs typeface="+mn-cs"/>
              </a:rPr>
              <a:t>keuangan</a:t>
            </a:r>
            <a:r>
              <a:rPr lang="en-US" sz="2400" dirty="0" smtClean="0">
                <a:ea typeface="+mn-ea"/>
                <a:cs typeface="+mn-cs"/>
              </a:rPr>
              <a:t> </a:t>
            </a:r>
            <a:r>
              <a:rPr lang="en-US" sz="2400" dirty="0" err="1" smtClean="0">
                <a:ea typeface="+mn-ea"/>
                <a:cs typeface="+mn-cs"/>
              </a:rPr>
              <a:t>daerah</a:t>
            </a:r>
            <a:r>
              <a:rPr lang="en-US" sz="2400" dirty="0" smtClean="0">
                <a:ea typeface="+mn-ea"/>
                <a:cs typeface="+mn-cs"/>
              </a:rPr>
              <a:t> 10%)</a:t>
            </a:r>
          </a:p>
          <a:p>
            <a:pPr marL="661988" indent="-514350" eaLnBrk="1" fontAlgn="auto" hangingPunct="1">
              <a:spcAft>
                <a:spcPts val="0"/>
              </a:spcAft>
              <a:buClr>
                <a:schemeClr val="tx1"/>
              </a:buClr>
              <a:buSzPct val="99000"/>
              <a:buFont typeface="Wingdings 3" pitchFamily="18" charset="2"/>
              <a:buAutoNum type="arabicPeriod"/>
              <a:defRPr/>
            </a:pPr>
            <a:r>
              <a:rPr lang="en-US" sz="2400" dirty="0" err="1" smtClean="0">
                <a:ea typeface="+mn-ea"/>
                <a:cs typeface="+mn-cs"/>
              </a:rPr>
              <a:t>Partisipasi</a:t>
            </a:r>
            <a:r>
              <a:rPr lang="en-US" sz="2400" dirty="0" smtClean="0">
                <a:ea typeface="+mn-ea"/>
                <a:cs typeface="+mn-cs"/>
              </a:rPr>
              <a:t> </a:t>
            </a:r>
            <a:r>
              <a:rPr lang="en-US" sz="2400" dirty="0" err="1" smtClean="0">
                <a:ea typeface="+mn-ea"/>
                <a:cs typeface="+mn-cs"/>
              </a:rPr>
              <a:t>masyarakat</a:t>
            </a:r>
            <a:r>
              <a:rPr lang="en-US" sz="2400" dirty="0" smtClean="0">
                <a:ea typeface="+mn-ea"/>
                <a:cs typeface="+mn-cs"/>
              </a:rPr>
              <a:t> </a:t>
            </a:r>
            <a:r>
              <a:rPr lang="en-US" sz="2400" dirty="0" err="1" smtClean="0">
                <a:ea typeface="+mn-ea"/>
                <a:cs typeface="+mn-cs"/>
              </a:rPr>
              <a:t>dan</a:t>
            </a:r>
            <a:r>
              <a:rPr lang="en-US" sz="2400" dirty="0" smtClean="0">
                <a:ea typeface="+mn-ea"/>
                <a:cs typeface="+mn-cs"/>
              </a:rPr>
              <a:t> </a:t>
            </a:r>
            <a:r>
              <a:rPr lang="en-US" sz="2400" dirty="0" err="1" smtClean="0">
                <a:ea typeface="+mn-ea"/>
                <a:cs typeface="+mn-cs"/>
              </a:rPr>
              <a:t>swasta</a:t>
            </a:r>
            <a:r>
              <a:rPr lang="en-US" sz="2400" dirty="0" smtClean="0">
                <a:ea typeface="+mn-ea"/>
                <a:cs typeface="+mn-cs"/>
              </a:rPr>
              <a:t> (</a:t>
            </a:r>
            <a:r>
              <a:rPr lang="en-US" sz="2400" dirty="0" err="1" smtClean="0">
                <a:ea typeface="+mn-ea"/>
                <a:cs typeface="+mn-cs"/>
              </a:rPr>
              <a:t>Pemilu</a:t>
            </a:r>
            <a:r>
              <a:rPr lang="en-US" sz="2400" dirty="0" smtClean="0">
                <a:ea typeface="+mn-ea"/>
                <a:cs typeface="+mn-cs"/>
              </a:rPr>
              <a:t> 83%; </a:t>
            </a:r>
            <a:r>
              <a:rPr lang="en-US" sz="2400" dirty="0" err="1" smtClean="0">
                <a:ea typeface="+mn-ea"/>
                <a:cs typeface="+mn-cs"/>
              </a:rPr>
              <a:t>investasi</a:t>
            </a:r>
            <a:r>
              <a:rPr lang="en-US" sz="2400" dirty="0" smtClean="0">
                <a:ea typeface="+mn-ea"/>
                <a:cs typeface="+mn-cs"/>
              </a:rPr>
              <a:t> </a:t>
            </a:r>
            <a:r>
              <a:rPr lang="en-US" sz="2400" dirty="0" err="1" smtClean="0">
                <a:ea typeface="+mn-ea"/>
                <a:cs typeface="+mn-cs"/>
              </a:rPr>
              <a:t>swasta</a:t>
            </a:r>
            <a:r>
              <a:rPr lang="en-US" sz="2400" dirty="0" smtClean="0">
                <a:ea typeface="+mn-ea"/>
                <a:cs typeface="+mn-cs"/>
              </a:rPr>
              <a:t> </a:t>
            </a:r>
            <a:r>
              <a:rPr lang="en-US" sz="2400" dirty="0" err="1" smtClean="0">
                <a:ea typeface="+mn-ea"/>
                <a:cs typeface="+mn-cs"/>
              </a:rPr>
              <a:t>naik</a:t>
            </a:r>
            <a:r>
              <a:rPr lang="en-US" sz="2400" dirty="0" smtClean="0">
                <a:ea typeface="+mn-ea"/>
                <a:cs typeface="+mn-cs"/>
              </a:rPr>
              <a:t> 10%).</a:t>
            </a:r>
            <a:endParaRPr lang="id-ID" sz="2400" dirty="0" smtClean="0">
              <a:ea typeface="+mn-ea"/>
              <a:cs typeface="+mn-cs"/>
            </a:endParaRPr>
          </a:p>
          <a:p>
            <a:pPr marL="661988" indent="-514350" eaLnBrk="1" fontAlgn="auto" hangingPunct="1">
              <a:spcAft>
                <a:spcPts val="0"/>
              </a:spcAft>
              <a:buClr>
                <a:schemeClr val="tx1"/>
              </a:buClr>
              <a:buSzPct val="99000"/>
              <a:buFont typeface="Wingdings 3" pitchFamily="18" charset="2"/>
              <a:buAutoNum type="arabicPeriod"/>
              <a:defRPr/>
            </a:pPr>
            <a:r>
              <a:rPr lang="en-US" sz="2400" dirty="0" err="1" smtClean="0">
                <a:ea typeface="+mn-ea"/>
                <a:cs typeface="+mn-cs"/>
              </a:rPr>
              <a:t>Pelayanan</a:t>
            </a:r>
            <a:r>
              <a:rPr lang="en-US" sz="2400" dirty="0" smtClean="0">
                <a:ea typeface="+mn-ea"/>
                <a:cs typeface="+mn-cs"/>
              </a:rPr>
              <a:t> </a:t>
            </a:r>
            <a:r>
              <a:rPr lang="en-US" sz="2400" dirty="0" err="1" smtClean="0">
                <a:ea typeface="+mn-ea"/>
                <a:cs typeface="+mn-cs"/>
              </a:rPr>
              <a:t>masy</a:t>
            </a:r>
            <a:r>
              <a:rPr lang="id-ID" sz="2400" dirty="0" smtClean="0">
                <a:ea typeface="+mn-ea"/>
                <a:cs typeface="+mn-cs"/>
              </a:rPr>
              <a:t>arakat</a:t>
            </a:r>
            <a:r>
              <a:rPr lang="en-US" sz="2400" dirty="0" smtClean="0">
                <a:ea typeface="+mn-ea"/>
                <a:cs typeface="+mn-cs"/>
              </a:rPr>
              <a:t> </a:t>
            </a:r>
            <a:r>
              <a:rPr lang="en-US" sz="2400" dirty="0" err="1" smtClean="0">
                <a:ea typeface="+mn-ea"/>
                <a:cs typeface="+mn-cs"/>
              </a:rPr>
              <a:t>semakin</a:t>
            </a:r>
            <a:r>
              <a:rPr lang="en-US" sz="2400" dirty="0" smtClean="0">
                <a:ea typeface="+mn-ea"/>
                <a:cs typeface="+mn-cs"/>
              </a:rPr>
              <a:t> </a:t>
            </a:r>
            <a:r>
              <a:rPr lang="en-US" sz="2400" dirty="0" err="1" smtClean="0">
                <a:ea typeface="+mn-ea"/>
                <a:cs typeface="+mn-cs"/>
              </a:rPr>
              <a:t>baik</a:t>
            </a:r>
            <a:r>
              <a:rPr lang="en-US" sz="2400" dirty="0" smtClean="0">
                <a:ea typeface="+mn-ea"/>
                <a:cs typeface="+mn-cs"/>
              </a:rPr>
              <a:t> (</a:t>
            </a:r>
            <a:r>
              <a:rPr lang="en-US" sz="2400" dirty="0" err="1" smtClean="0">
                <a:ea typeface="+mn-ea"/>
                <a:cs typeface="+mn-cs"/>
              </a:rPr>
              <a:t>penyelewengan</a:t>
            </a:r>
            <a:r>
              <a:rPr lang="en-US" sz="2400" dirty="0" smtClean="0">
                <a:ea typeface="+mn-ea"/>
                <a:cs typeface="+mn-cs"/>
              </a:rPr>
              <a:t> </a:t>
            </a:r>
            <a:r>
              <a:rPr lang="en-US" sz="2400" dirty="0" err="1" smtClean="0">
                <a:ea typeface="+mn-ea"/>
                <a:cs typeface="+mn-cs"/>
              </a:rPr>
              <a:t>turun</a:t>
            </a:r>
            <a:r>
              <a:rPr lang="en-US" sz="2400" dirty="0" smtClean="0">
                <a:ea typeface="+mn-ea"/>
                <a:cs typeface="+mn-cs"/>
              </a:rPr>
              <a:t> 10%; SPM </a:t>
            </a:r>
            <a:r>
              <a:rPr lang="en-US" sz="2400" dirty="0" err="1" smtClean="0">
                <a:ea typeface="+mn-ea"/>
                <a:cs typeface="+mn-cs"/>
              </a:rPr>
              <a:t>tercapai</a:t>
            </a:r>
            <a:r>
              <a:rPr lang="en-US" sz="2400" dirty="0" smtClean="0">
                <a:ea typeface="+mn-ea"/>
                <a:cs typeface="+mn-cs"/>
              </a:rPr>
              <a:t> 80%)</a:t>
            </a:r>
          </a:p>
          <a:p>
            <a:pPr marL="661988" indent="-514350" eaLnBrk="1" fontAlgn="auto" hangingPunct="1">
              <a:spcAft>
                <a:spcPts val="0"/>
              </a:spcAft>
              <a:buClr>
                <a:schemeClr val="tx1"/>
              </a:buClr>
              <a:buSzPct val="99000"/>
              <a:buFontTx/>
              <a:buNone/>
              <a:defRPr/>
            </a:pPr>
            <a:endParaRPr lang="en-US" sz="2700" dirty="0" smtClean="0">
              <a:ea typeface="+mn-ea"/>
              <a:cs typeface="+mn-cs"/>
            </a:endParaRPr>
          </a:p>
          <a:p>
            <a:pPr marL="365760" indent="-283464" eaLnBrk="1" fontAlgn="auto" hangingPunct="1">
              <a:spcAft>
                <a:spcPts val="0"/>
              </a:spcAft>
              <a:buFont typeface="Wingdings 2"/>
              <a:buChar char=""/>
              <a:defRPr/>
            </a:pPr>
            <a:endParaRPr lang="id-ID" dirty="0">
              <a:ea typeface="+mn-ea"/>
              <a:cs typeface="+mn-cs"/>
            </a:endParaRPr>
          </a:p>
        </p:txBody>
      </p:sp>
      <p:sp>
        <p:nvSpPr>
          <p:cNvPr id="31746" name="TextBox 1"/>
          <p:cNvSpPr txBox="1">
            <a:spLocks noChangeArrowheads="1"/>
          </p:cNvSpPr>
          <p:nvPr/>
        </p:nvSpPr>
        <p:spPr bwMode="auto">
          <a:xfrm>
            <a:off x="827088" y="333375"/>
            <a:ext cx="813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a:latin typeface="Arial" charset="0"/>
              </a:rPr>
              <a:t>Contoh Indikator Kinerja </a:t>
            </a:r>
          </a:p>
          <a:p>
            <a:pPr algn="ctr" eaLnBrk="1" hangingPunct="1">
              <a:spcBef>
                <a:spcPct val="0"/>
              </a:spcBef>
              <a:buFontTx/>
              <a:buNone/>
            </a:pPr>
            <a:r>
              <a:rPr lang="en-US" altLang="en-US" sz="3600">
                <a:latin typeface="Arial" charset="0"/>
              </a:rPr>
              <a:t>dalam RPJMD (1) </a:t>
            </a:r>
          </a:p>
        </p:txBody>
      </p:sp>
    </p:spTree>
    <p:extLst>
      <p:ext uri="{BB962C8B-B14F-4D97-AF65-F5344CB8AC3E}">
        <p14:creationId xmlns:p14="http://schemas.microsoft.com/office/powerpoint/2010/main" val="162666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down)">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94688" cy="4630738"/>
          </a:xfrm>
        </p:spPr>
        <p:txBody>
          <a:bodyPr/>
          <a:lstStyle/>
          <a:p>
            <a:pPr marL="576263" indent="-536575" eaLnBrk="1" hangingPunct="1">
              <a:buClr>
                <a:schemeClr val="tx1"/>
              </a:buClr>
              <a:buFontTx/>
              <a:buAutoNum type="arabicPeriod" startAt="8"/>
            </a:pPr>
            <a:r>
              <a:rPr lang="en-US" altLang="en-US" sz="2400" dirty="0" err="1">
                <a:latin typeface="Arial" charset="0"/>
                <a:ea typeface="ＭＳ Ｐゴシック" charset="-128"/>
              </a:rPr>
              <a:t>Keadilan</a:t>
            </a:r>
            <a:r>
              <a:rPr lang="en-US" altLang="en-US" sz="2400" dirty="0">
                <a:latin typeface="Arial" charset="0"/>
                <a:ea typeface="ＭＳ Ｐゴシック" charset="-128"/>
              </a:rPr>
              <a:t> </a:t>
            </a:r>
            <a:r>
              <a:rPr lang="en-US" altLang="en-US" sz="2400" dirty="0" err="1">
                <a:latin typeface="Arial" charset="0"/>
                <a:ea typeface="ＭＳ Ｐゴシック" charset="-128"/>
              </a:rPr>
              <a:t>dan</a:t>
            </a:r>
            <a:r>
              <a:rPr lang="en-US" altLang="en-US" sz="2400" dirty="0">
                <a:latin typeface="Arial" charset="0"/>
                <a:ea typeface="ＭＳ Ｐゴシック" charset="-128"/>
              </a:rPr>
              <a:t> </a:t>
            </a:r>
            <a:r>
              <a:rPr lang="en-US" altLang="en-US" sz="2400" dirty="0" err="1">
                <a:latin typeface="Arial" charset="0"/>
                <a:ea typeface="ＭＳ Ｐゴシック" charset="-128"/>
              </a:rPr>
              <a:t>penegakan</a:t>
            </a:r>
            <a:r>
              <a:rPr lang="en-US" altLang="en-US" sz="2400" dirty="0">
                <a:latin typeface="Arial" charset="0"/>
                <a:ea typeface="ＭＳ Ｐゴシック" charset="-128"/>
              </a:rPr>
              <a:t> </a:t>
            </a:r>
            <a:r>
              <a:rPr lang="en-US" altLang="en-US" sz="2400" dirty="0" err="1">
                <a:latin typeface="Arial" charset="0"/>
                <a:ea typeface="ＭＳ Ｐゴシック" charset="-128"/>
              </a:rPr>
              <a:t>hukum</a:t>
            </a:r>
            <a:r>
              <a:rPr lang="en-US" altLang="en-US" sz="2400" dirty="0">
                <a:latin typeface="Arial" charset="0"/>
                <a:ea typeface="ＭＳ Ｐゴシック" charset="-128"/>
              </a:rPr>
              <a:t> (</a:t>
            </a:r>
            <a:r>
              <a:rPr lang="en-US" altLang="en-US" sz="2400" dirty="0" err="1">
                <a:latin typeface="Arial" charset="0"/>
                <a:ea typeface="ＭＳ Ｐゴシック" charset="-128"/>
              </a:rPr>
              <a:t>kriminalitas</a:t>
            </a:r>
            <a:r>
              <a:rPr lang="en-US" altLang="en-US" sz="2400" dirty="0">
                <a:latin typeface="Arial" charset="0"/>
                <a:ea typeface="ＭＳ Ｐゴシック" charset="-128"/>
              </a:rPr>
              <a:t> </a:t>
            </a:r>
            <a:r>
              <a:rPr lang="en-US" altLang="en-US" sz="2400" dirty="0" err="1">
                <a:latin typeface="Arial" charset="0"/>
                <a:ea typeface="ＭＳ Ｐゴシック" charset="-128"/>
              </a:rPr>
              <a:t>turun</a:t>
            </a:r>
            <a:r>
              <a:rPr lang="en-US" altLang="en-US" sz="2400" dirty="0">
                <a:latin typeface="Arial" charset="0"/>
                <a:ea typeface="ＭＳ Ｐゴシック" charset="-128"/>
              </a:rPr>
              <a:t> 5%, </a:t>
            </a:r>
            <a:r>
              <a:rPr lang="en-US" altLang="en-US" sz="2400" dirty="0" err="1">
                <a:latin typeface="Arial" charset="0"/>
                <a:ea typeface="ＭＳ Ｐゴシック" charset="-128"/>
              </a:rPr>
              <a:t>konsistensi</a:t>
            </a:r>
            <a:r>
              <a:rPr lang="en-US" altLang="en-US" sz="2400" dirty="0">
                <a:latin typeface="Arial" charset="0"/>
                <a:ea typeface="ＭＳ Ｐゴシック" charset="-128"/>
              </a:rPr>
              <a:t> </a:t>
            </a:r>
            <a:r>
              <a:rPr lang="en-US" altLang="en-US" sz="2400" dirty="0" err="1">
                <a:latin typeface="Arial" charset="0"/>
                <a:ea typeface="ＭＳ Ｐゴシック" charset="-128"/>
              </a:rPr>
              <a:t>Perda</a:t>
            </a:r>
            <a:r>
              <a:rPr lang="en-US" altLang="en-US" sz="2400" dirty="0">
                <a:latin typeface="Arial" charset="0"/>
                <a:ea typeface="ＭＳ Ｐゴシック" charset="-128"/>
              </a:rPr>
              <a:t> 100%</a:t>
            </a:r>
            <a:r>
              <a:rPr lang="id-ID" altLang="en-US" sz="2400" dirty="0">
                <a:latin typeface="Arial" charset="0"/>
                <a:ea typeface="ＭＳ Ｐゴシック" charset="-128"/>
              </a:rPr>
              <a:t>)</a:t>
            </a:r>
          </a:p>
          <a:p>
            <a:pPr marL="576263" indent="-536575" eaLnBrk="1" hangingPunct="1">
              <a:buClr>
                <a:schemeClr val="tx1"/>
              </a:buClr>
              <a:buFontTx/>
              <a:buAutoNum type="arabicPeriod" startAt="8"/>
            </a:pPr>
            <a:r>
              <a:rPr lang="en-US" altLang="en-US" sz="2400" dirty="0" err="1">
                <a:latin typeface="Arial" charset="0"/>
                <a:ea typeface="ＭＳ Ｐゴシック" charset="-128"/>
              </a:rPr>
              <a:t>Kesetaraan</a:t>
            </a:r>
            <a:r>
              <a:rPr lang="en-US" altLang="en-US" sz="2400" dirty="0">
                <a:latin typeface="Arial" charset="0"/>
                <a:ea typeface="ＭＳ Ｐゴシック" charset="-128"/>
              </a:rPr>
              <a:t> gender (</a:t>
            </a:r>
            <a:r>
              <a:rPr lang="en-US" altLang="en-US" sz="2400" dirty="0" err="1">
                <a:latin typeface="Arial" charset="0"/>
                <a:ea typeface="ＭＳ Ｐゴシック" charset="-128"/>
              </a:rPr>
              <a:t>peningkatan</a:t>
            </a:r>
            <a:r>
              <a:rPr lang="en-US" altLang="en-US" sz="2400" dirty="0">
                <a:latin typeface="Arial" charset="0"/>
                <a:ea typeface="ＭＳ Ｐゴシック" charset="-128"/>
              </a:rPr>
              <a:t> </a:t>
            </a:r>
            <a:r>
              <a:rPr lang="en-US" altLang="en-US" sz="2400" dirty="0" err="1">
                <a:latin typeface="Arial" charset="0"/>
                <a:ea typeface="ＭＳ Ｐゴシック" charset="-128"/>
              </a:rPr>
              <a:t>peran</a:t>
            </a:r>
            <a:r>
              <a:rPr lang="en-US" altLang="en-US" sz="2400" dirty="0">
                <a:latin typeface="Arial" charset="0"/>
                <a:ea typeface="ＭＳ Ｐゴシック" charset="-128"/>
              </a:rPr>
              <a:t> </a:t>
            </a:r>
            <a:r>
              <a:rPr lang="en-US" altLang="en-US" sz="2400" dirty="0" err="1">
                <a:latin typeface="Arial" charset="0"/>
                <a:ea typeface="ＭＳ Ｐゴシック" charset="-128"/>
              </a:rPr>
              <a:t>perempuan</a:t>
            </a:r>
            <a:r>
              <a:rPr lang="en-US" altLang="en-US" sz="2400" dirty="0">
                <a:latin typeface="Arial" charset="0"/>
                <a:ea typeface="ＭＳ Ｐゴシック" charset="-128"/>
              </a:rPr>
              <a:t>, KDRT </a:t>
            </a:r>
            <a:r>
              <a:rPr lang="en-US" altLang="en-US" sz="2400" dirty="0" err="1">
                <a:latin typeface="Arial" charset="0"/>
                <a:ea typeface="ＭＳ Ｐゴシック" charset="-128"/>
              </a:rPr>
              <a:t>turun</a:t>
            </a:r>
            <a:r>
              <a:rPr lang="en-US" altLang="en-US" sz="2400" dirty="0">
                <a:latin typeface="Arial" charset="0"/>
                <a:ea typeface="ＭＳ Ｐゴシック" charset="-128"/>
              </a:rPr>
              <a:t> 5%)</a:t>
            </a:r>
            <a:endParaRPr lang="id-ID" altLang="en-US" sz="2400" dirty="0">
              <a:latin typeface="Arial" charset="0"/>
              <a:ea typeface="ＭＳ Ｐゴシック" charset="-128"/>
            </a:endParaRPr>
          </a:p>
          <a:p>
            <a:pPr marL="576263" indent="-536575" eaLnBrk="1" hangingPunct="1">
              <a:buClr>
                <a:schemeClr val="tx1"/>
              </a:buClr>
              <a:buFontTx/>
              <a:buAutoNum type="arabicPeriod" startAt="8"/>
            </a:pPr>
            <a:r>
              <a:rPr lang="en-US" altLang="en-US" sz="2400" dirty="0" err="1">
                <a:latin typeface="Arial" charset="0"/>
                <a:ea typeface="ＭＳ Ｐゴシック" charset="-128"/>
              </a:rPr>
              <a:t>Kecukupan</a:t>
            </a:r>
            <a:r>
              <a:rPr lang="en-US" altLang="en-US" sz="2400" dirty="0">
                <a:latin typeface="Arial" charset="0"/>
                <a:ea typeface="ＭＳ Ｐゴシック" charset="-128"/>
              </a:rPr>
              <a:t> </a:t>
            </a:r>
            <a:r>
              <a:rPr lang="en-US" altLang="en-US" sz="2400" dirty="0" err="1">
                <a:latin typeface="Arial" charset="0"/>
                <a:ea typeface="ＭＳ Ｐゴシック" charset="-128"/>
              </a:rPr>
              <a:t>pangan</a:t>
            </a:r>
            <a:r>
              <a:rPr lang="en-US" altLang="en-US" sz="2400" dirty="0">
                <a:latin typeface="Arial" charset="0"/>
                <a:ea typeface="ＭＳ Ｐゴシック" charset="-128"/>
              </a:rPr>
              <a:t> (</a:t>
            </a:r>
            <a:r>
              <a:rPr lang="en-US" altLang="en-US" sz="2400" dirty="0" err="1">
                <a:latin typeface="Arial" charset="0"/>
                <a:ea typeface="ＭＳ Ｐゴシック" charset="-128"/>
              </a:rPr>
              <a:t>gabah</a:t>
            </a:r>
            <a:r>
              <a:rPr lang="en-US" altLang="en-US" sz="2400" dirty="0">
                <a:latin typeface="Arial" charset="0"/>
                <a:ea typeface="ＭＳ Ｐゴシック" charset="-128"/>
              </a:rPr>
              <a:t> </a:t>
            </a:r>
            <a:r>
              <a:rPr lang="en-US" altLang="en-US" sz="2400" dirty="0" err="1">
                <a:latin typeface="Arial" charset="0"/>
                <a:ea typeface="ＭＳ Ｐゴシック" charset="-128"/>
              </a:rPr>
              <a:t>kering</a:t>
            </a:r>
            <a:r>
              <a:rPr lang="en-US" altLang="en-US" sz="2400" dirty="0">
                <a:latin typeface="Arial" charset="0"/>
                <a:ea typeface="ＭＳ Ｐゴシック" charset="-128"/>
              </a:rPr>
              <a:t> </a:t>
            </a:r>
            <a:r>
              <a:rPr lang="en-US" altLang="en-US" sz="2400" dirty="0" err="1">
                <a:latin typeface="Arial" charset="0"/>
                <a:ea typeface="ＭＳ Ｐゴシック" charset="-128"/>
              </a:rPr>
              <a:t>pungut</a:t>
            </a:r>
            <a:r>
              <a:rPr lang="en-US" altLang="en-US" sz="2400" dirty="0">
                <a:latin typeface="Arial" charset="0"/>
                <a:ea typeface="ＭＳ Ｐゴシック" charset="-128"/>
              </a:rPr>
              <a:t> 64,76 kw/ha; </a:t>
            </a:r>
            <a:r>
              <a:rPr lang="en-US" altLang="en-US" sz="2400" dirty="0" err="1">
                <a:latin typeface="Arial" charset="0"/>
                <a:ea typeface="ＭＳ Ｐゴシック" charset="-128"/>
              </a:rPr>
              <a:t>bawang</a:t>
            </a:r>
            <a:r>
              <a:rPr lang="en-US" altLang="en-US" sz="2400" dirty="0">
                <a:latin typeface="Arial" charset="0"/>
                <a:ea typeface="ＭＳ Ｐゴシック" charset="-128"/>
              </a:rPr>
              <a:t> </a:t>
            </a:r>
            <a:r>
              <a:rPr lang="en-US" altLang="en-US" sz="2400" dirty="0" err="1">
                <a:latin typeface="Arial" charset="0"/>
                <a:ea typeface="ＭＳ Ｐゴシック" charset="-128"/>
              </a:rPr>
              <a:t>merah</a:t>
            </a:r>
            <a:r>
              <a:rPr lang="en-US" altLang="en-US" sz="2400" dirty="0">
                <a:latin typeface="Arial" charset="0"/>
                <a:ea typeface="ＭＳ Ｐゴシック" charset="-128"/>
              </a:rPr>
              <a:t> 11,49 ton/ha)</a:t>
            </a:r>
          </a:p>
          <a:p>
            <a:pPr marL="576263" indent="-536575" eaLnBrk="1" hangingPunct="1">
              <a:buClr>
                <a:schemeClr val="tx1"/>
              </a:buClr>
              <a:buFontTx/>
              <a:buAutoNum type="arabicPeriod" startAt="8"/>
            </a:pPr>
            <a:r>
              <a:rPr lang="en-US" altLang="en-US" sz="2400" dirty="0" err="1">
                <a:latin typeface="Arial" charset="0"/>
                <a:ea typeface="ＭＳ Ｐゴシック" charset="-128"/>
              </a:rPr>
              <a:t>Dunia</a:t>
            </a:r>
            <a:r>
              <a:rPr lang="en-US" altLang="en-US" sz="2400" dirty="0">
                <a:latin typeface="Arial" charset="0"/>
                <a:ea typeface="ＭＳ Ｐゴシック" charset="-128"/>
              </a:rPr>
              <a:t> </a:t>
            </a:r>
            <a:r>
              <a:rPr lang="en-US" altLang="en-US" sz="2400" dirty="0" err="1">
                <a:latin typeface="Arial" charset="0"/>
                <a:ea typeface="ＭＳ Ｐゴシック" charset="-128"/>
              </a:rPr>
              <a:t>usaha</a:t>
            </a:r>
            <a:r>
              <a:rPr lang="en-US" altLang="en-US" sz="2400" dirty="0">
                <a:latin typeface="Arial" charset="0"/>
                <a:ea typeface="ＭＳ Ｐゴシック" charset="-128"/>
              </a:rPr>
              <a:t> </a:t>
            </a:r>
            <a:r>
              <a:rPr lang="en-US" altLang="en-US" sz="2400" dirty="0" err="1">
                <a:latin typeface="Arial" charset="0"/>
                <a:ea typeface="ＭＳ Ｐゴシック" charset="-128"/>
              </a:rPr>
              <a:t>dan</a:t>
            </a:r>
            <a:r>
              <a:rPr lang="en-US" altLang="en-US" sz="2400" dirty="0">
                <a:latin typeface="Arial" charset="0"/>
                <a:ea typeface="ＭＳ Ｐゴシック" charset="-128"/>
              </a:rPr>
              <a:t> </a:t>
            </a:r>
            <a:r>
              <a:rPr lang="en-US" altLang="en-US" sz="2400" dirty="0" err="1">
                <a:latin typeface="Arial" charset="0"/>
                <a:ea typeface="ＭＳ Ｐゴシック" charset="-128"/>
              </a:rPr>
              <a:t>koperasi</a:t>
            </a:r>
            <a:r>
              <a:rPr lang="en-US" altLang="en-US" sz="2400" dirty="0">
                <a:latin typeface="Arial" charset="0"/>
                <a:ea typeface="ＭＳ Ｐゴシック" charset="-128"/>
              </a:rPr>
              <a:t> (TDI 350 unit </a:t>
            </a:r>
            <a:r>
              <a:rPr lang="en-US" altLang="en-US" sz="2400" dirty="0" err="1">
                <a:latin typeface="Arial" charset="0"/>
                <a:ea typeface="ＭＳ Ｐゴシック" charset="-128"/>
              </a:rPr>
              <a:t>usaha</a:t>
            </a:r>
            <a:r>
              <a:rPr lang="en-US" altLang="en-US" sz="2400" dirty="0">
                <a:latin typeface="Arial" charset="0"/>
                <a:ea typeface="ＭＳ Ｐゴシック" charset="-128"/>
              </a:rPr>
              <a:t>, PMA/PMDN: 15 </a:t>
            </a:r>
            <a:r>
              <a:rPr lang="en-US" altLang="en-US" sz="2400" dirty="0" err="1">
                <a:latin typeface="Arial" charset="0"/>
                <a:ea typeface="ＭＳ Ｐゴシック" charset="-128"/>
              </a:rPr>
              <a:t>usaha</a:t>
            </a:r>
            <a:r>
              <a:rPr lang="en-US" altLang="en-US" sz="2400" dirty="0">
                <a:latin typeface="Arial" charset="0"/>
                <a:ea typeface="ＭＳ Ｐゴシック" charset="-128"/>
              </a:rPr>
              <a:t> &amp; 350 </a:t>
            </a:r>
            <a:r>
              <a:rPr lang="en-US" altLang="en-US" sz="2400" dirty="0" err="1">
                <a:latin typeface="Arial" charset="0"/>
                <a:ea typeface="ＭＳ Ｐゴシック" charset="-128"/>
              </a:rPr>
              <a:t>usaha</a:t>
            </a:r>
            <a:r>
              <a:rPr lang="en-US" altLang="en-US" sz="2400" dirty="0">
                <a:latin typeface="Arial" charset="0"/>
                <a:ea typeface="ＭＳ Ｐゴシック" charset="-128"/>
              </a:rPr>
              <a:t> non-</a:t>
            </a:r>
            <a:r>
              <a:rPr lang="en-US" altLang="en-US" sz="2400" dirty="0" err="1">
                <a:latin typeface="Arial" charset="0"/>
                <a:ea typeface="ＭＳ Ｐゴシック" charset="-128"/>
              </a:rPr>
              <a:t>fasilitas</a:t>
            </a:r>
            <a:r>
              <a:rPr lang="en-US" altLang="en-US" sz="2400" dirty="0">
                <a:latin typeface="Arial" charset="0"/>
                <a:ea typeface="ＭＳ Ｐゴシック" charset="-128"/>
              </a:rPr>
              <a:t>)</a:t>
            </a:r>
          </a:p>
          <a:p>
            <a:pPr marL="576263" indent="-536575" eaLnBrk="1" hangingPunct="1">
              <a:buClr>
                <a:schemeClr val="tx1"/>
              </a:buClr>
              <a:buFontTx/>
              <a:buAutoNum type="arabicPeriod" startAt="8"/>
            </a:pPr>
            <a:r>
              <a:rPr lang="en-US" altLang="en-US" sz="2400" dirty="0" err="1">
                <a:latin typeface="Arial" charset="0"/>
                <a:ea typeface="ＭＳ Ｐゴシック" charset="-128"/>
              </a:rPr>
              <a:t>Pariwisata</a:t>
            </a:r>
            <a:r>
              <a:rPr lang="en-US" altLang="en-US" sz="2400" dirty="0">
                <a:latin typeface="Arial" charset="0"/>
                <a:ea typeface="ＭＳ Ｐゴシック" charset="-128"/>
              </a:rPr>
              <a:t> (</a:t>
            </a:r>
            <a:r>
              <a:rPr lang="en-US" altLang="en-US" sz="2400" dirty="0" err="1">
                <a:latin typeface="Arial" charset="0"/>
                <a:ea typeface="ＭＳ Ｐゴシック" charset="-128"/>
              </a:rPr>
              <a:t>peningkatan</a:t>
            </a:r>
            <a:r>
              <a:rPr lang="en-US" altLang="en-US" sz="2400" dirty="0">
                <a:latin typeface="Arial" charset="0"/>
                <a:ea typeface="ＭＳ Ｐゴシック" charset="-128"/>
              </a:rPr>
              <a:t> </a:t>
            </a:r>
            <a:r>
              <a:rPr lang="en-US" altLang="en-US" sz="2400" dirty="0" err="1">
                <a:latin typeface="Arial" charset="0"/>
                <a:ea typeface="ＭＳ Ｐゴシック" charset="-128"/>
              </a:rPr>
              <a:t>kunjungan</a:t>
            </a:r>
            <a:r>
              <a:rPr lang="en-US" altLang="en-US" sz="2400" dirty="0">
                <a:latin typeface="Arial" charset="0"/>
                <a:ea typeface="ＭＳ Ｐゴシック" charset="-128"/>
              </a:rPr>
              <a:t> 10%)</a:t>
            </a:r>
          </a:p>
          <a:p>
            <a:pPr marL="576263" indent="-536575" eaLnBrk="1" hangingPunct="1">
              <a:buClr>
                <a:schemeClr val="tx1"/>
              </a:buClr>
              <a:buFontTx/>
              <a:buAutoNum type="arabicPeriod" startAt="8"/>
            </a:pPr>
            <a:r>
              <a:rPr lang="en-US" altLang="en-US" sz="2400" dirty="0">
                <a:latin typeface="Arial" charset="0"/>
                <a:ea typeface="ＭＳ Ｐゴシック" charset="-128"/>
              </a:rPr>
              <a:t>Tata-</a:t>
            </a:r>
            <a:r>
              <a:rPr lang="en-US" altLang="en-US" sz="2400" dirty="0" err="1">
                <a:latin typeface="Arial" charset="0"/>
                <a:ea typeface="ＭＳ Ｐゴシック" charset="-128"/>
              </a:rPr>
              <a:t>ruang</a:t>
            </a:r>
            <a:r>
              <a:rPr lang="en-US" altLang="en-US" sz="2400" dirty="0">
                <a:latin typeface="Arial" charset="0"/>
                <a:ea typeface="ＭＳ Ｐゴシック" charset="-128"/>
              </a:rPr>
              <a:t> </a:t>
            </a:r>
            <a:r>
              <a:rPr lang="en-US" altLang="en-US" sz="2400" dirty="0" err="1">
                <a:latin typeface="Arial" charset="0"/>
                <a:ea typeface="ＭＳ Ｐゴシック" charset="-128"/>
              </a:rPr>
              <a:t>dan</a:t>
            </a:r>
            <a:r>
              <a:rPr lang="en-US" altLang="en-US" sz="2400" dirty="0">
                <a:latin typeface="Arial" charset="0"/>
                <a:ea typeface="ＭＳ Ｐゴシック" charset="-128"/>
              </a:rPr>
              <a:t> </a:t>
            </a:r>
            <a:r>
              <a:rPr lang="en-US" altLang="en-US" sz="2400" dirty="0" err="1">
                <a:latin typeface="Arial" charset="0"/>
                <a:ea typeface="ＭＳ Ｐゴシック" charset="-128"/>
              </a:rPr>
              <a:t>permukiman</a:t>
            </a:r>
            <a:r>
              <a:rPr lang="en-US" altLang="en-US" sz="2400" dirty="0">
                <a:latin typeface="Arial" charset="0"/>
                <a:ea typeface="ＭＳ Ｐゴシック" charset="-128"/>
              </a:rPr>
              <a:t> (</a:t>
            </a:r>
            <a:r>
              <a:rPr lang="en-US" altLang="en-US" sz="2400" dirty="0" err="1">
                <a:latin typeface="Arial" charset="0"/>
                <a:ea typeface="ＭＳ Ｐゴシック" charset="-128"/>
              </a:rPr>
              <a:t>mitigasi</a:t>
            </a:r>
            <a:r>
              <a:rPr lang="en-US" altLang="en-US" sz="2400" dirty="0">
                <a:latin typeface="Arial" charset="0"/>
                <a:ea typeface="ＭＳ Ｐゴシック" charset="-128"/>
              </a:rPr>
              <a:t> </a:t>
            </a:r>
            <a:r>
              <a:rPr lang="en-US" altLang="en-US" sz="2400" dirty="0" err="1">
                <a:latin typeface="Arial" charset="0"/>
                <a:ea typeface="ＭＳ Ｐゴシック" charset="-128"/>
              </a:rPr>
              <a:t>bencana</a:t>
            </a:r>
            <a:r>
              <a:rPr lang="en-US" altLang="en-US" sz="2400" dirty="0">
                <a:latin typeface="Arial" charset="0"/>
                <a:ea typeface="ＭＳ Ｐゴシック" charset="-128"/>
              </a:rPr>
              <a:t> 80%, </a:t>
            </a:r>
            <a:r>
              <a:rPr lang="en-US" altLang="en-US" sz="2400" dirty="0" err="1">
                <a:latin typeface="Arial" charset="0"/>
                <a:ea typeface="ＭＳ Ｐゴシック" charset="-128"/>
              </a:rPr>
              <a:t>penataan</a:t>
            </a:r>
            <a:r>
              <a:rPr lang="en-US" altLang="en-US" sz="2400" dirty="0">
                <a:latin typeface="Arial" charset="0"/>
                <a:ea typeface="ＭＳ Ｐゴシック" charset="-128"/>
              </a:rPr>
              <a:t> </a:t>
            </a:r>
            <a:r>
              <a:rPr lang="en-US" altLang="en-US" sz="2400" dirty="0" err="1">
                <a:latin typeface="Arial" charset="0"/>
                <a:ea typeface="ＭＳ Ｐゴシック" charset="-128"/>
              </a:rPr>
              <a:t>kawasan</a:t>
            </a:r>
            <a:r>
              <a:rPr lang="en-US" altLang="en-US" sz="2400" dirty="0">
                <a:latin typeface="Arial" charset="0"/>
                <a:ea typeface="ＭＳ Ｐゴシック" charset="-128"/>
              </a:rPr>
              <a:t> </a:t>
            </a:r>
            <a:r>
              <a:rPr lang="en-US" altLang="en-US" sz="2400" dirty="0" err="1">
                <a:latin typeface="Arial" charset="0"/>
                <a:ea typeface="ＭＳ Ｐゴシック" charset="-128"/>
              </a:rPr>
              <a:t>kumuh</a:t>
            </a:r>
            <a:r>
              <a:rPr lang="en-US" altLang="en-US" sz="2400" dirty="0">
                <a:latin typeface="Arial" charset="0"/>
                <a:ea typeface="ＭＳ Ｐゴシック" charset="-128"/>
              </a:rPr>
              <a:t> 50%).</a:t>
            </a:r>
          </a:p>
          <a:p>
            <a:pPr marL="576263" indent="-536575" eaLnBrk="1" hangingPunct="1"/>
            <a:endParaRPr lang="id-ID" altLang="en-US" dirty="0">
              <a:latin typeface="Arial" charset="0"/>
              <a:ea typeface="ＭＳ Ｐゴシック" charset="-128"/>
            </a:endParaRPr>
          </a:p>
        </p:txBody>
      </p:sp>
      <p:sp>
        <p:nvSpPr>
          <p:cNvPr id="32770" name="TextBox 1"/>
          <p:cNvSpPr txBox="1">
            <a:spLocks noChangeArrowheads="1"/>
          </p:cNvSpPr>
          <p:nvPr/>
        </p:nvSpPr>
        <p:spPr bwMode="auto">
          <a:xfrm>
            <a:off x="1187450" y="188913"/>
            <a:ext cx="7272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3600">
                <a:latin typeface="Arial" charset="0"/>
              </a:rPr>
              <a:t>Contoh Indikator Kinerja </a:t>
            </a:r>
          </a:p>
          <a:p>
            <a:pPr algn="ctr" eaLnBrk="1" hangingPunct="1">
              <a:spcBef>
                <a:spcPct val="0"/>
              </a:spcBef>
              <a:buFontTx/>
              <a:buNone/>
            </a:pPr>
            <a:r>
              <a:rPr lang="en-US" altLang="en-US" sz="3600">
                <a:latin typeface="Arial" charset="0"/>
              </a:rPr>
              <a:t>dalam RPJMD (2) </a:t>
            </a:r>
          </a:p>
        </p:txBody>
      </p:sp>
    </p:spTree>
    <p:extLst>
      <p:ext uri="{BB962C8B-B14F-4D97-AF65-F5344CB8AC3E}">
        <p14:creationId xmlns:p14="http://schemas.microsoft.com/office/powerpoint/2010/main" val="1912400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solidFill>
              <a:srgbClr val="000099"/>
            </a:solidFill>
          </a:ln>
        </p:spPr>
        <p:txBody>
          <a:bodyPr rtlCol="0">
            <a:normAutofit/>
          </a:bodyPr>
          <a:lstStyle/>
          <a:p>
            <a:pPr eaLnBrk="1" fontAlgn="auto" hangingPunct="1">
              <a:spcAft>
                <a:spcPts val="0"/>
              </a:spcAft>
              <a:defRPr/>
            </a:pPr>
            <a:r>
              <a:rPr lang="en-US" sz="3200" b="1" dirty="0" err="1" smtClean="0">
                <a:solidFill>
                  <a:srgbClr val="C00000"/>
                </a:solidFill>
                <a:latin typeface="Albertus Medium" pitchFamily="34" charset="0"/>
                <a:ea typeface="+mj-ea"/>
                <a:cs typeface="+mj-cs"/>
              </a:rPr>
              <a:t>Perbedaan</a:t>
            </a:r>
            <a:r>
              <a:rPr lang="en-US" sz="3200" b="1" dirty="0" smtClean="0">
                <a:solidFill>
                  <a:srgbClr val="C00000"/>
                </a:solidFill>
                <a:latin typeface="Albertus Medium" pitchFamily="34" charset="0"/>
                <a:ea typeface="+mj-ea"/>
                <a:cs typeface="+mj-cs"/>
              </a:rPr>
              <a:t> </a:t>
            </a:r>
            <a:r>
              <a:rPr lang="id-ID" sz="3200" b="1" dirty="0" smtClean="0">
                <a:solidFill>
                  <a:srgbClr val="C00000"/>
                </a:solidFill>
                <a:latin typeface="Albertus Medium" pitchFamily="34" charset="0"/>
                <a:ea typeface="+mj-ea"/>
                <a:cs typeface="+mj-cs"/>
              </a:rPr>
              <a:t>indikator</a:t>
            </a:r>
            <a:r>
              <a:rPr lang="en-US" sz="3200" b="1" dirty="0" smtClean="0">
                <a:solidFill>
                  <a:srgbClr val="C00000"/>
                </a:solidFill>
                <a:latin typeface="Albertus Medium" pitchFamily="34" charset="0"/>
                <a:ea typeface="+mj-ea"/>
                <a:cs typeface="+mj-cs"/>
              </a:rPr>
              <a:t>: </a:t>
            </a:r>
            <a:r>
              <a:rPr lang="en-US" sz="3200" dirty="0" smtClean="0">
                <a:solidFill>
                  <a:srgbClr val="C00000"/>
                </a:solidFill>
                <a:latin typeface="Albertus Medium" pitchFamily="34" charset="0"/>
                <a:ea typeface="+mj-ea"/>
                <a:cs typeface="+mj-cs"/>
              </a:rPr>
              <a:t/>
            </a:r>
            <a:br>
              <a:rPr lang="en-US" sz="3200" dirty="0" smtClean="0">
                <a:solidFill>
                  <a:srgbClr val="C00000"/>
                </a:solidFill>
                <a:latin typeface="Albertus Medium" pitchFamily="34" charset="0"/>
                <a:ea typeface="+mj-ea"/>
                <a:cs typeface="+mj-cs"/>
              </a:rPr>
            </a:br>
            <a:r>
              <a:rPr lang="en-US" sz="3200" i="1" dirty="0" smtClean="0">
                <a:solidFill>
                  <a:srgbClr val="C00000"/>
                </a:solidFill>
                <a:latin typeface="Albertus Medium" pitchFamily="34" charset="0"/>
                <a:ea typeface="+mj-ea"/>
                <a:cs typeface="+mj-cs"/>
              </a:rPr>
              <a:t>output</a:t>
            </a:r>
            <a:r>
              <a:rPr lang="en-US" sz="3200" dirty="0" smtClean="0">
                <a:solidFill>
                  <a:srgbClr val="C00000"/>
                </a:solidFill>
                <a:latin typeface="Albertus Medium" pitchFamily="34" charset="0"/>
                <a:ea typeface="+mj-ea"/>
                <a:cs typeface="+mj-cs"/>
              </a:rPr>
              <a:t> (</a:t>
            </a:r>
            <a:r>
              <a:rPr lang="en-US" sz="3200" dirty="0" err="1" smtClean="0">
                <a:solidFill>
                  <a:srgbClr val="C00000"/>
                </a:solidFill>
                <a:latin typeface="Albertus Medium" pitchFamily="34" charset="0"/>
                <a:ea typeface="+mj-ea"/>
                <a:cs typeface="+mj-cs"/>
              </a:rPr>
              <a:t>keluaran</a:t>
            </a:r>
            <a:r>
              <a:rPr lang="en-US" sz="3200" dirty="0" smtClean="0">
                <a:solidFill>
                  <a:srgbClr val="C00000"/>
                </a:solidFill>
                <a:latin typeface="Albertus Medium" pitchFamily="34" charset="0"/>
                <a:ea typeface="+mj-ea"/>
                <a:cs typeface="+mj-cs"/>
              </a:rPr>
              <a:t>) </a:t>
            </a:r>
            <a:r>
              <a:rPr lang="en-US" sz="3200" dirty="0" err="1" smtClean="0">
                <a:solidFill>
                  <a:srgbClr val="C00000"/>
                </a:solidFill>
                <a:latin typeface="Albertus Medium" pitchFamily="34" charset="0"/>
                <a:ea typeface="+mj-ea"/>
                <a:cs typeface="+mj-cs"/>
              </a:rPr>
              <a:t>dan</a:t>
            </a:r>
            <a:r>
              <a:rPr lang="en-US" sz="3200" dirty="0" smtClean="0">
                <a:solidFill>
                  <a:srgbClr val="C00000"/>
                </a:solidFill>
                <a:latin typeface="Albertus Medium" pitchFamily="34" charset="0"/>
                <a:ea typeface="+mj-ea"/>
                <a:cs typeface="+mj-cs"/>
              </a:rPr>
              <a:t> </a:t>
            </a:r>
            <a:r>
              <a:rPr lang="en-US" sz="3200" i="1" dirty="0" smtClean="0">
                <a:solidFill>
                  <a:srgbClr val="C00000"/>
                </a:solidFill>
                <a:latin typeface="Albertus Medium" pitchFamily="34" charset="0"/>
                <a:ea typeface="+mj-ea"/>
                <a:cs typeface="+mj-cs"/>
              </a:rPr>
              <a:t>outcome</a:t>
            </a:r>
            <a:r>
              <a:rPr lang="en-US" sz="3200" dirty="0" smtClean="0">
                <a:solidFill>
                  <a:srgbClr val="C00000"/>
                </a:solidFill>
                <a:latin typeface="Albertus Medium" pitchFamily="34" charset="0"/>
                <a:ea typeface="+mj-ea"/>
                <a:cs typeface="+mj-cs"/>
              </a:rPr>
              <a:t> (</a:t>
            </a:r>
            <a:r>
              <a:rPr lang="en-US" sz="3200" dirty="0" err="1" smtClean="0">
                <a:solidFill>
                  <a:srgbClr val="C00000"/>
                </a:solidFill>
                <a:latin typeface="Albertus Medium" pitchFamily="34" charset="0"/>
                <a:ea typeface="+mj-ea"/>
                <a:cs typeface="+mj-cs"/>
              </a:rPr>
              <a:t>hasil</a:t>
            </a:r>
            <a:r>
              <a:rPr lang="en-US" sz="3200" dirty="0" smtClean="0">
                <a:solidFill>
                  <a:srgbClr val="C00000"/>
                </a:solidFill>
                <a:latin typeface="Albertus Medium" pitchFamily="34" charset="0"/>
                <a:ea typeface="+mj-ea"/>
                <a:cs typeface="+mj-cs"/>
              </a:rPr>
              <a:t>/</a:t>
            </a:r>
            <a:r>
              <a:rPr lang="en-US" sz="3200" dirty="0" err="1" smtClean="0">
                <a:solidFill>
                  <a:srgbClr val="C00000"/>
                </a:solidFill>
                <a:latin typeface="Albertus Medium" pitchFamily="34" charset="0"/>
                <a:ea typeface="+mj-ea"/>
                <a:cs typeface="+mj-cs"/>
              </a:rPr>
              <a:t>dampak</a:t>
            </a:r>
            <a:r>
              <a:rPr lang="en-US" sz="3200" dirty="0" smtClean="0">
                <a:solidFill>
                  <a:srgbClr val="C00000"/>
                </a:solidFill>
                <a:latin typeface="Albertus Medium" pitchFamily="34" charset="0"/>
                <a:ea typeface="+mj-ea"/>
                <a:cs typeface="+mj-cs"/>
              </a:rPr>
              <a:t>)</a:t>
            </a:r>
          </a:p>
        </p:txBody>
      </p:sp>
      <p:sp>
        <p:nvSpPr>
          <p:cNvPr id="10243" name="Rectangle 3"/>
          <p:cNvSpPr>
            <a:spLocks noGrp="1" noChangeArrowheads="1"/>
          </p:cNvSpPr>
          <p:nvPr>
            <p:ph sz="half" idx="1"/>
          </p:nvPr>
        </p:nvSpPr>
        <p:spPr>
          <a:xfrm>
            <a:off x="381000" y="1676400"/>
            <a:ext cx="3962400" cy="5181600"/>
          </a:xfrm>
          <a:solidFill>
            <a:schemeClr val="accent1">
              <a:lumMod val="20000"/>
              <a:lumOff val="80000"/>
            </a:schemeClr>
          </a:solidFill>
        </p:spPr>
        <p:txBody>
          <a:bodyPr rtlCol="0">
            <a:noAutofit/>
          </a:bodyPr>
          <a:lstStyle/>
          <a:p>
            <a:pPr marL="533400" indent="-533400" eaLnBrk="1" fontAlgn="auto" hangingPunct="1">
              <a:lnSpc>
                <a:spcPct val="90000"/>
              </a:lnSpc>
              <a:spcAft>
                <a:spcPts val="0"/>
              </a:spcAft>
              <a:buFont typeface="Wingdings"/>
              <a:buNone/>
              <a:defRPr/>
            </a:pPr>
            <a:r>
              <a:rPr lang="en-US" sz="2000" b="1" dirty="0" smtClean="0">
                <a:latin typeface="Albertus Medium" pitchFamily="34" charset="0"/>
                <a:ea typeface="+mn-ea"/>
                <a:cs typeface="+mn-cs"/>
              </a:rPr>
              <a:t>OUTPUT (KELUARAN)</a:t>
            </a:r>
          </a:p>
          <a:p>
            <a:pPr marL="533400" indent="-533400" eaLnBrk="1" fontAlgn="auto" hangingPunct="1">
              <a:lnSpc>
                <a:spcPct val="90000"/>
              </a:lnSpc>
              <a:spcAft>
                <a:spcPts val="0"/>
              </a:spcAft>
              <a:buFont typeface="Wingdings"/>
              <a:buNone/>
              <a:defRPr/>
            </a:pPr>
            <a:endParaRPr lang="en-US" sz="2000" b="1" dirty="0" smtClean="0">
              <a:latin typeface="Albertus Medium" pitchFamily="34"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err="1" smtClean="0">
                <a:latin typeface="Book Antiqua" pitchFamily="18" charset="0"/>
                <a:ea typeface="+mn-ea"/>
                <a:cs typeface="+mn-cs"/>
              </a:rPr>
              <a:t>Jumlah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pasien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dilayani</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err="1" smtClean="0">
                <a:latin typeface="Book Antiqua" pitchFamily="18" charset="0"/>
                <a:ea typeface="+mn-ea"/>
                <a:cs typeface="+mn-cs"/>
              </a:rPr>
              <a:t>Panjang</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jalan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diperbaiki</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err="1" smtClean="0">
                <a:latin typeface="Book Antiqua" pitchFamily="18" charset="0"/>
                <a:ea typeface="+mn-ea"/>
                <a:cs typeface="+mn-cs"/>
              </a:rPr>
              <a:t>Jumlah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pelatihan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diberikan</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mj-lt"/>
              <a:buAutoNum type="arabicPeriod" startAt="4"/>
              <a:defRPr/>
            </a:pPr>
            <a:r>
              <a:rPr lang="en-US" sz="2400" dirty="0" err="1" smtClean="0">
                <a:latin typeface="Book Antiqua" pitchFamily="18" charset="0"/>
                <a:ea typeface="+mn-ea"/>
                <a:cs typeface="+mn-cs"/>
              </a:rPr>
              <a:t>Jumlah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kasus</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kriminal</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diselidiki</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mj-lt"/>
              <a:buAutoNum type="arabicPeriod" startAt="4"/>
              <a:defRPr/>
            </a:pPr>
            <a:r>
              <a:rPr lang="en-US" sz="2400" dirty="0" err="1" smtClean="0">
                <a:latin typeface="Book Antiqua" pitchFamily="18" charset="0"/>
                <a:ea typeface="+mn-ea"/>
                <a:cs typeface="+mn-cs"/>
              </a:rPr>
              <a:t>Jumlah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panggilan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telpon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dijawab</a:t>
            </a:r>
            <a:r>
              <a:rPr lang="en-US" sz="2400" dirty="0" smtClean="0">
                <a:latin typeface="Book Antiqua" pitchFamily="18" charset="0"/>
                <a:ea typeface="+mn-ea"/>
                <a:cs typeface="+mn-cs"/>
              </a:rPr>
              <a:t>.</a:t>
            </a:r>
          </a:p>
        </p:txBody>
      </p:sp>
      <p:sp>
        <p:nvSpPr>
          <p:cNvPr id="10244" name="Rectangle 4"/>
          <p:cNvSpPr>
            <a:spLocks noGrp="1" noChangeArrowheads="1"/>
          </p:cNvSpPr>
          <p:nvPr>
            <p:ph sz="half" idx="2"/>
          </p:nvPr>
        </p:nvSpPr>
        <p:spPr>
          <a:xfrm>
            <a:off x="4343400" y="1676400"/>
            <a:ext cx="4800600" cy="5181600"/>
          </a:xfrm>
          <a:solidFill>
            <a:schemeClr val="accent2">
              <a:lumMod val="20000"/>
              <a:lumOff val="80000"/>
            </a:schemeClr>
          </a:solidFill>
        </p:spPr>
        <p:txBody>
          <a:bodyPr rtlCol="0">
            <a:normAutofit lnSpcReduction="10000"/>
          </a:bodyPr>
          <a:lstStyle/>
          <a:p>
            <a:pPr marL="533400" indent="-533400" eaLnBrk="1" fontAlgn="auto" hangingPunct="1">
              <a:lnSpc>
                <a:spcPct val="90000"/>
              </a:lnSpc>
              <a:spcAft>
                <a:spcPts val="0"/>
              </a:spcAft>
              <a:buFont typeface="Wingdings"/>
              <a:buNone/>
              <a:defRPr/>
            </a:pPr>
            <a:r>
              <a:rPr lang="en-US" sz="2000" b="1" dirty="0" smtClean="0">
                <a:latin typeface="Albertus Medium" pitchFamily="34" charset="0"/>
                <a:ea typeface="+mn-ea"/>
                <a:cs typeface="+mn-cs"/>
              </a:rPr>
              <a:t>OUTCOME (HASIL/DAMPAK)</a:t>
            </a:r>
          </a:p>
          <a:p>
            <a:pPr marL="533400" indent="-533400" eaLnBrk="1" fontAlgn="auto" hangingPunct="1">
              <a:lnSpc>
                <a:spcPct val="90000"/>
              </a:lnSpc>
              <a:spcAft>
                <a:spcPts val="0"/>
              </a:spcAft>
              <a:buFont typeface="Wingdings"/>
              <a:buNone/>
              <a:defRPr/>
            </a:pPr>
            <a:endParaRPr lang="en-US" sz="2000" b="1" dirty="0" smtClean="0">
              <a:latin typeface="Albertus Medium" pitchFamily="34"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err="1" smtClean="0">
                <a:latin typeface="Book Antiqua" pitchFamily="18" charset="0"/>
                <a:ea typeface="+mn-ea"/>
                <a:cs typeface="+mn-cs"/>
              </a:rPr>
              <a:t>Jumlah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pasien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keadaannya</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membaik</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panjang</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jalan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dalam</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keadaan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baik</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err="1" smtClean="0">
                <a:latin typeface="Book Antiqua" pitchFamily="18" charset="0"/>
                <a:ea typeface="+mn-ea"/>
                <a:cs typeface="+mn-cs"/>
              </a:rPr>
              <a:t>Jumlah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calon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tenaga</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kerja</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terbantu</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oleh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pelatihan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diberikan</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smtClean="0">
                <a:latin typeface="Book Antiqua" pitchFamily="18" charset="0"/>
                <a:ea typeface="+mn-ea"/>
                <a:cs typeface="+mn-cs"/>
              </a:rPr>
              <a:t>Tingkat </a:t>
            </a:r>
            <a:r>
              <a:rPr lang="en-US" sz="2400" dirty="0" err="1" smtClean="0">
                <a:latin typeface="Book Antiqua" pitchFamily="18" charset="0"/>
                <a:ea typeface="+mn-ea"/>
                <a:cs typeface="+mn-cs"/>
              </a:rPr>
              <a:t>keberhasilan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pembuktian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kesalahan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kasus</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kriminal</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berat</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 typeface="Wingdings" pitchFamily="2" charset="2"/>
              <a:buAutoNum type="arabicPeriod"/>
              <a:defRPr/>
            </a:pPr>
            <a:r>
              <a:rPr lang="en-US" sz="2400" dirty="0" err="1" smtClean="0">
                <a:latin typeface="Book Antiqua" pitchFamily="18" charset="0"/>
                <a:ea typeface="+mn-ea"/>
                <a:cs typeface="+mn-cs"/>
              </a:rPr>
              <a:t>Jumlah</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panggilan</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telpon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mendapat</a:t>
            </a:r>
            <a:r>
              <a:rPr lang="en-US" sz="2400" dirty="0" smtClean="0">
                <a:latin typeface="Book Antiqua" pitchFamily="18" charset="0"/>
                <a:ea typeface="+mn-ea"/>
                <a:cs typeface="+mn-cs"/>
              </a:rPr>
              <a:t> </a:t>
            </a:r>
            <a:r>
              <a:rPr lang="en-US" sz="2400" dirty="0" err="1" smtClean="0">
                <a:latin typeface="Book Antiqua" pitchFamily="18" charset="0"/>
                <a:ea typeface="+mn-ea"/>
                <a:cs typeface="+mn-cs"/>
              </a:rPr>
              <a:t>respon</a:t>
            </a:r>
            <a:r>
              <a:rPr lang="en-US" sz="2400" dirty="0" smtClean="0">
                <a:latin typeface="Book Antiqua" pitchFamily="18" charset="0"/>
                <a:ea typeface="+mn-ea"/>
                <a:cs typeface="+mn-cs"/>
              </a:rPr>
              <a:t> yang </a:t>
            </a:r>
            <a:r>
              <a:rPr lang="en-US" sz="2400" dirty="0" err="1" smtClean="0">
                <a:latin typeface="Book Antiqua" pitchFamily="18" charset="0"/>
                <a:ea typeface="+mn-ea"/>
                <a:cs typeface="+mn-cs"/>
              </a:rPr>
              <a:t>tepat</a:t>
            </a:r>
            <a:endParaRPr lang="en-US" sz="2400" dirty="0" smtClean="0">
              <a:latin typeface="Book Antiqua" pitchFamily="18" charset="0"/>
              <a:ea typeface="+mn-ea"/>
              <a:cs typeface="+mn-cs"/>
            </a:endParaRPr>
          </a:p>
          <a:p>
            <a:pPr marL="533400" indent="-533400" eaLnBrk="1" fontAlgn="auto" hangingPunct="1">
              <a:lnSpc>
                <a:spcPct val="90000"/>
              </a:lnSpc>
              <a:spcAft>
                <a:spcPts val="0"/>
              </a:spcAft>
              <a:buFontTx/>
              <a:buNone/>
              <a:defRPr/>
            </a:pPr>
            <a:endParaRPr lang="en-US" sz="2000" dirty="0" smtClean="0">
              <a:ea typeface="+mn-ea"/>
              <a:cs typeface="+mn-cs"/>
            </a:endParaRPr>
          </a:p>
        </p:txBody>
      </p:sp>
    </p:spTree>
    <p:extLst>
      <p:ext uri="{BB962C8B-B14F-4D97-AF65-F5344CB8AC3E}">
        <p14:creationId xmlns:p14="http://schemas.microsoft.com/office/powerpoint/2010/main" val="326752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44">
                                            <p:bg/>
                                          </p:spTgt>
                                        </p:tgtEl>
                                        <p:attrNameLst>
                                          <p:attrName>style.visibility</p:attrName>
                                        </p:attrNameLst>
                                      </p:cBhvr>
                                      <p:to>
                                        <p:strVal val="visible"/>
                                      </p:to>
                                    </p:set>
                                    <p:animEffect transition="in" filter="diamond(in)">
                                      <p:cBhvr>
                                        <p:cTn id="12" dur="2000"/>
                                        <p:tgtEl>
                                          <p:spTgt spid="10244">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243">
                                            <p:bg/>
                                          </p:spTgt>
                                        </p:tgtEl>
                                        <p:attrNameLst>
                                          <p:attrName>style.visibility</p:attrName>
                                        </p:attrNameLst>
                                      </p:cBhvr>
                                      <p:to>
                                        <p:strVal val="visible"/>
                                      </p:to>
                                    </p:set>
                                    <p:animEffect transition="in" filter="diamond(in)">
                                      <p:cBhvr>
                                        <p:cTn id="17" dur="2000"/>
                                        <p:tgtEl>
                                          <p:spTgt spid="10243">
                                            <p:bg/>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243">
                                            <p:txEl>
                                              <p:pRg st="0" end="0"/>
                                            </p:txEl>
                                          </p:spTgt>
                                        </p:tgtEl>
                                        <p:attrNameLst>
                                          <p:attrName>style.visibility</p:attrName>
                                        </p:attrNameLst>
                                      </p:cBhvr>
                                      <p:to>
                                        <p:strVal val="visible"/>
                                      </p:to>
                                    </p:set>
                                    <p:animEffect transition="in" filter="diamond(in)">
                                      <p:cBhvr>
                                        <p:cTn id="22" dur="2000"/>
                                        <p:tgtEl>
                                          <p:spTgt spid="1024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244">
                                            <p:txEl>
                                              <p:pRg st="0" end="0"/>
                                            </p:txEl>
                                          </p:spTgt>
                                        </p:tgtEl>
                                        <p:attrNameLst>
                                          <p:attrName>style.visibility</p:attrName>
                                        </p:attrNameLst>
                                      </p:cBhvr>
                                      <p:to>
                                        <p:strVal val="visible"/>
                                      </p:to>
                                    </p:set>
                                    <p:animEffect transition="in" filter="diamond(in)">
                                      <p:cBhvr>
                                        <p:cTn id="27" dur="2000"/>
                                        <p:tgtEl>
                                          <p:spTgt spid="1024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243">
                                            <p:txEl>
                                              <p:pRg st="2" end="2"/>
                                            </p:txEl>
                                          </p:spTgt>
                                        </p:tgtEl>
                                        <p:attrNameLst>
                                          <p:attrName>style.visibility</p:attrName>
                                        </p:attrNameLst>
                                      </p:cBhvr>
                                      <p:to>
                                        <p:strVal val="visible"/>
                                      </p:to>
                                    </p:set>
                                    <p:animEffect transition="in" filter="diamond(in)">
                                      <p:cBhvr>
                                        <p:cTn id="32" dur="2000"/>
                                        <p:tgtEl>
                                          <p:spTgt spid="1024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244">
                                            <p:txEl>
                                              <p:pRg st="2" end="2"/>
                                            </p:txEl>
                                          </p:spTgt>
                                        </p:tgtEl>
                                        <p:attrNameLst>
                                          <p:attrName>style.visibility</p:attrName>
                                        </p:attrNameLst>
                                      </p:cBhvr>
                                      <p:to>
                                        <p:strVal val="visible"/>
                                      </p:to>
                                    </p:set>
                                    <p:animEffect transition="in" filter="diamond(in)">
                                      <p:cBhvr>
                                        <p:cTn id="37" dur="2000"/>
                                        <p:tgtEl>
                                          <p:spTgt spid="10244">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243">
                                            <p:txEl>
                                              <p:pRg st="3" end="3"/>
                                            </p:txEl>
                                          </p:spTgt>
                                        </p:tgtEl>
                                        <p:attrNameLst>
                                          <p:attrName>style.visibility</p:attrName>
                                        </p:attrNameLst>
                                      </p:cBhvr>
                                      <p:to>
                                        <p:strVal val="visible"/>
                                      </p:to>
                                    </p:set>
                                    <p:animEffect transition="in" filter="diamond(in)">
                                      <p:cBhvr>
                                        <p:cTn id="42" dur="2000"/>
                                        <p:tgtEl>
                                          <p:spTgt spid="1024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0244">
                                            <p:txEl>
                                              <p:pRg st="3" end="3"/>
                                            </p:txEl>
                                          </p:spTgt>
                                        </p:tgtEl>
                                        <p:attrNameLst>
                                          <p:attrName>style.visibility</p:attrName>
                                        </p:attrNameLst>
                                      </p:cBhvr>
                                      <p:to>
                                        <p:strVal val="visible"/>
                                      </p:to>
                                    </p:set>
                                    <p:animEffect transition="in" filter="diamond(in)">
                                      <p:cBhvr>
                                        <p:cTn id="47" dur="2000"/>
                                        <p:tgtEl>
                                          <p:spTgt spid="1024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0243">
                                            <p:txEl>
                                              <p:pRg st="4" end="4"/>
                                            </p:txEl>
                                          </p:spTgt>
                                        </p:tgtEl>
                                        <p:attrNameLst>
                                          <p:attrName>style.visibility</p:attrName>
                                        </p:attrNameLst>
                                      </p:cBhvr>
                                      <p:to>
                                        <p:strVal val="visible"/>
                                      </p:to>
                                    </p:set>
                                    <p:animEffect transition="in" filter="diamond(in)">
                                      <p:cBhvr>
                                        <p:cTn id="52" dur="2000"/>
                                        <p:tgtEl>
                                          <p:spTgt spid="10243">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0244">
                                            <p:txEl>
                                              <p:pRg st="4" end="4"/>
                                            </p:txEl>
                                          </p:spTgt>
                                        </p:tgtEl>
                                        <p:attrNameLst>
                                          <p:attrName>style.visibility</p:attrName>
                                        </p:attrNameLst>
                                      </p:cBhvr>
                                      <p:to>
                                        <p:strVal val="visible"/>
                                      </p:to>
                                    </p:set>
                                    <p:animEffect transition="in" filter="diamond(in)">
                                      <p:cBhvr>
                                        <p:cTn id="57" dur="2000"/>
                                        <p:tgtEl>
                                          <p:spTgt spid="10244">
                                            <p:txEl>
                                              <p:pRg st="4" end="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10243">
                                            <p:txEl>
                                              <p:pRg st="5" end="5"/>
                                            </p:txEl>
                                          </p:spTgt>
                                        </p:tgtEl>
                                        <p:attrNameLst>
                                          <p:attrName>style.visibility</p:attrName>
                                        </p:attrNameLst>
                                      </p:cBhvr>
                                      <p:to>
                                        <p:strVal val="visible"/>
                                      </p:to>
                                    </p:set>
                                    <p:animEffect transition="in" filter="diamond(in)">
                                      <p:cBhvr>
                                        <p:cTn id="62" dur="2000"/>
                                        <p:tgtEl>
                                          <p:spTgt spid="10243">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10244">
                                            <p:txEl>
                                              <p:pRg st="5" end="5"/>
                                            </p:txEl>
                                          </p:spTgt>
                                        </p:tgtEl>
                                        <p:attrNameLst>
                                          <p:attrName>style.visibility</p:attrName>
                                        </p:attrNameLst>
                                      </p:cBhvr>
                                      <p:to>
                                        <p:strVal val="visible"/>
                                      </p:to>
                                    </p:set>
                                    <p:animEffect transition="in" filter="diamond(in)">
                                      <p:cBhvr>
                                        <p:cTn id="67" dur="2000"/>
                                        <p:tgtEl>
                                          <p:spTgt spid="10244">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10243">
                                            <p:txEl>
                                              <p:pRg st="6" end="6"/>
                                            </p:txEl>
                                          </p:spTgt>
                                        </p:tgtEl>
                                        <p:attrNameLst>
                                          <p:attrName>style.visibility</p:attrName>
                                        </p:attrNameLst>
                                      </p:cBhvr>
                                      <p:to>
                                        <p:strVal val="visible"/>
                                      </p:to>
                                    </p:set>
                                    <p:animEffect transition="in" filter="diamond(in)">
                                      <p:cBhvr>
                                        <p:cTn id="72" dur="2000"/>
                                        <p:tgtEl>
                                          <p:spTgt spid="10243">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ntr" presetSubtype="16" fill="hold" grpId="0" nodeType="clickEffect">
                                  <p:stCondLst>
                                    <p:cond delay="0"/>
                                  </p:stCondLst>
                                  <p:childTnLst>
                                    <p:set>
                                      <p:cBhvr>
                                        <p:cTn id="76" dur="1" fill="hold">
                                          <p:stCondLst>
                                            <p:cond delay="0"/>
                                          </p:stCondLst>
                                        </p:cTn>
                                        <p:tgtEl>
                                          <p:spTgt spid="10244">
                                            <p:txEl>
                                              <p:pRg st="6" end="6"/>
                                            </p:txEl>
                                          </p:spTgt>
                                        </p:tgtEl>
                                        <p:attrNameLst>
                                          <p:attrName>style.visibility</p:attrName>
                                        </p:attrNameLst>
                                      </p:cBhvr>
                                      <p:to>
                                        <p:strVal val="visible"/>
                                      </p:to>
                                    </p:set>
                                    <p:animEffect transition="in" filter="diamond(in)">
                                      <p:cBhvr>
                                        <p:cTn id="77" dur="20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build="p" animBg="1"/>
      <p:bldP spid="1024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71550" y="404813"/>
            <a:ext cx="6643688" cy="839787"/>
          </a:xfrm>
          <a:ln>
            <a:solidFill>
              <a:srgbClr val="FFCC00"/>
            </a:solidFill>
            <a:miter lim="800000"/>
            <a:headEnd/>
            <a:tailEnd/>
          </a:ln>
        </p:spPr>
        <p:txBody>
          <a:bodyPr/>
          <a:lstStyle/>
          <a:p>
            <a:pPr defTabSz="825500" eaLnBrk="1" fontAlgn="auto" hangingPunct="1">
              <a:spcAft>
                <a:spcPts val="0"/>
              </a:spcAft>
              <a:defRPr/>
            </a:pPr>
            <a:r>
              <a:rPr lang="en-US" sz="3200" b="1" dirty="0" err="1">
                <a:latin typeface="Arial" charset="0"/>
                <a:ea typeface="+mj-ea"/>
                <a:cs typeface="+mj-cs"/>
              </a:rPr>
              <a:t>Karakteristik</a:t>
            </a:r>
            <a:r>
              <a:rPr lang="en-US" sz="3200" b="1" dirty="0">
                <a:latin typeface="Arial" charset="0"/>
                <a:ea typeface="+mj-ea"/>
                <a:cs typeface="+mj-cs"/>
              </a:rPr>
              <a:t> </a:t>
            </a:r>
            <a:r>
              <a:rPr lang="en-US" sz="3200" b="1" dirty="0" err="1">
                <a:latin typeface="Arial" charset="0"/>
                <a:ea typeface="+mj-ea"/>
                <a:cs typeface="+mj-cs"/>
              </a:rPr>
              <a:t>Indikator</a:t>
            </a:r>
            <a:r>
              <a:rPr lang="en-US" sz="3200" b="1" dirty="0">
                <a:latin typeface="Arial" charset="0"/>
                <a:ea typeface="+mj-ea"/>
                <a:cs typeface="+mj-cs"/>
              </a:rPr>
              <a:t> Yang </a:t>
            </a:r>
            <a:r>
              <a:rPr lang="en-US" sz="3200" b="1" dirty="0" err="1">
                <a:latin typeface="Arial" charset="0"/>
                <a:ea typeface="+mj-ea"/>
                <a:cs typeface="+mj-cs"/>
              </a:rPr>
              <a:t>Baik</a:t>
            </a:r>
            <a:endParaRPr lang="en-US" sz="3200" b="1" dirty="0">
              <a:latin typeface="Arial" charset="0"/>
              <a:ea typeface="+mj-ea"/>
              <a:cs typeface="+mj-cs"/>
            </a:endParaRPr>
          </a:p>
        </p:txBody>
      </p:sp>
      <p:sp>
        <p:nvSpPr>
          <p:cNvPr id="31747" name="Rectangle 3"/>
          <p:cNvSpPr>
            <a:spLocks noGrp="1" noChangeArrowheads="1"/>
          </p:cNvSpPr>
          <p:nvPr>
            <p:ph idx="1"/>
          </p:nvPr>
        </p:nvSpPr>
        <p:spPr>
          <a:xfrm>
            <a:off x="1258888" y="1628775"/>
            <a:ext cx="6715125" cy="4876800"/>
          </a:xfrm>
        </p:spPr>
        <p:txBody>
          <a:bodyPr/>
          <a:lstStyle/>
          <a:p>
            <a:pPr marL="309563" indent="-309563" defTabSz="825500" eaLnBrk="1" hangingPunct="1">
              <a:lnSpc>
                <a:spcPct val="90000"/>
              </a:lnSpc>
              <a:buClr>
                <a:schemeClr val="tx1"/>
              </a:buClr>
            </a:pPr>
            <a:r>
              <a:rPr lang="en-US" altLang="en-US">
                <a:latin typeface="Arial" charset="0"/>
                <a:ea typeface="ＭＳ Ｐゴシック" charset="-128"/>
              </a:rPr>
              <a:t>Relevan dengan program yang akan diukur</a:t>
            </a:r>
          </a:p>
          <a:p>
            <a:pPr marL="309563" indent="-309563" defTabSz="825500" eaLnBrk="1" hangingPunct="1">
              <a:lnSpc>
                <a:spcPct val="90000"/>
              </a:lnSpc>
              <a:buClr>
                <a:schemeClr val="tx1"/>
              </a:buClr>
            </a:pPr>
            <a:r>
              <a:rPr lang="en-US" altLang="en-US">
                <a:latin typeface="Arial" charset="0"/>
                <a:ea typeface="ＭＳ Ｐゴシック" charset="-128"/>
              </a:rPr>
              <a:t>Relevan dengan standar nasional yang ada</a:t>
            </a:r>
          </a:p>
          <a:p>
            <a:pPr marL="309563" indent="-309563" defTabSz="825500" eaLnBrk="1" hangingPunct="1">
              <a:lnSpc>
                <a:spcPct val="90000"/>
              </a:lnSpc>
              <a:buClr>
                <a:schemeClr val="tx1"/>
              </a:buClr>
            </a:pPr>
            <a:r>
              <a:rPr lang="en-US" altLang="en-US">
                <a:latin typeface="Arial" charset="0"/>
                <a:ea typeface="ＭＳ Ｐゴシック" charset="-128"/>
              </a:rPr>
              <a:t>Mungkin untuk diperoleh datanya di lapangan</a:t>
            </a:r>
          </a:p>
          <a:p>
            <a:pPr marL="309563" indent="-309563" defTabSz="825500" eaLnBrk="1" hangingPunct="1">
              <a:lnSpc>
                <a:spcPct val="90000"/>
              </a:lnSpc>
              <a:buClr>
                <a:schemeClr val="tx1"/>
              </a:buClr>
            </a:pPr>
            <a:r>
              <a:rPr lang="en-US" altLang="en-US">
                <a:latin typeface="Arial" charset="0"/>
                <a:ea typeface="ＭＳ Ｐゴシック" charset="-128"/>
              </a:rPr>
              <a:t>Mudah untuk diinterpretasikan</a:t>
            </a:r>
          </a:p>
          <a:p>
            <a:pPr marL="309563" indent="-309563" defTabSz="825500" eaLnBrk="1" hangingPunct="1">
              <a:lnSpc>
                <a:spcPct val="90000"/>
              </a:lnSpc>
              <a:buClr>
                <a:schemeClr val="tx1"/>
              </a:buClr>
            </a:pPr>
            <a:r>
              <a:rPr lang="en-US" altLang="en-US">
                <a:latin typeface="Arial" charset="0"/>
                <a:ea typeface="ＭＳ Ｐゴシック" charset="-128"/>
              </a:rPr>
              <a:t>Dapat dilacak jika ada perubahan dari waktu ke waktu</a:t>
            </a:r>
          </a:p>
        </p:txBody>
      </p:sp>
    </p:spTree>
    <p:extLst>
      <p:ext uri="{BB962C8B-B14F-4D97-AF65-F5344CB8AC3E}">
        <p14:creationId xmlns:p14="http://schemas.microsoft.com/office/powerpoint/2010/main" val="621262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wipe(down)">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wipe(down)">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wipe(down)">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wipe(down)">
                                      <p:cBhvr>
                                        <p:cTn id="2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a:solidFill>
              <a:srgbClr val="FFCC00"/>
            </a:solidFill>
            <a:miter lim="800000"/>
            <a:headEnd/>
            <a:tailEnd/>
          </a:ln>
        </p:spPr>
        <p:txBody>
          <a:bodyPr/>
          <a:lstStyle/>
          <a:p>
            <a:pPr eaLnBrk="1" fontAlgn="auto" hangingPunct="1">
              <a:spcAft>
                <a:spcPts val="0"/>
              </a:spcAft>
              <a:defRPr/>
            </a:pPr>
            <a:r>
              <a:rPr lang="en-US" sz="4000" dirty="0" err="1">
                <a:solidFill>
                  <a:schemeClr val="tx2">
                    <a:satMod val="130000"/>
                  </a:schemeClr>
                </a:solidFill>
                <a:latin typeface="Arial" charset="0"/>
                <a:ea typeface="+mj-ea"/>
                <a:cs typeface="+mj-cs"/>
              </a:rPr>
              <a:t>Mengukur</a:t>
            </a:r>
            <a:r>
              <a:rPr lang="en-US" sz="4000" dirty="0">
                <a:solidFill>
                  <a:schemeClr val="tx2">
                    <a:satMod val="130000"/>
                  </a:schemeClr>
                </a:solidFill>
                <a:latin typeface="Arial" charset="0"/>
                <a:ea typeface="+mj-ea"/>
                <a:cs typeface="+mj-cs"/>
              </a:rPr>
              <a:t> </a:t>
            </a:r>
            <a:r>
              <a:rPr lang="en-US" sz="4000" dirty="0" err="1">
                <a:solidFill>
                  <a:schemeClr val="tx2">
                    <a:satMod val="130000"/>
                  </a:schemeClr>
                </a:solidFill>
                <a:latin typeface="Arial" charset="0"/>
                <a:ea typeface="+mj-ea"/>
                <a:cs typeface="+mj-cs"/>
              </a:rPr>
              <a:t>Kualitas</a:t>
            </a:r>
            <a:r>
              <a:rPr lang="en-US" sz="4000" dirty="0">
                <a:solidFill>
                  <a:schemeClr val="tx2">
                    <a:satMod val="130000"/>
                  </a:schemeClr>
                </a:solidFill>
                <a:latin typeface="Arial" charset="0"/>
                <a:ea typeface="+mj-ea"/>
                <a:cs typeface="+mj-cs"/>
              </a:rPr>
              <a:t> </a:t>
            </a:r>
            <a:r>
              <a:rPr lang="en-US" sz="4000" dirty="0" err="1">
                <a:solidFill>
                  <a:schemeClr val="tx2">
                    <a:satMod val="130000"/>
                  </a:schemeClr>
                </a:solidFill>
                <a:latin typeface="Arial" charset="0"/>
                <a:ea typeface="+mj-ea"/>
                <a:cs typeface="+mj-cs"/>
              </a:rPr>
              <a:t>Indikator</a:t>
            </a:r>
            <a:endParaRPr lang="en-US" sz="4000" dirty="0">
              <a:solidFill>
                <a:schemeClr val="tx2">
                  <a:satMod val="130000"/>
                </a:schemeClr>
              </a:solidFill>
              <a:latin typeface="Arial" charset="0"/>
              <a:ea typeface="+mj-ea"/>
              <a:cs typeface="+mj-cs"/>
            </a:endParaRPr>
          </a:p>
        </p:txBody>
      </p:sp>
      <p:sp>
        <p:nvSpPr>
          <p:cNvPr id="34819" name="Rectangle 3"/>
          <p:cNvSpPr>
            <a:spLocks noGrp="1" noChangeArrowheads="1"/>
          </p:cNvSpPr>
          <p:nvPr>
            <p:ph idx="1"/>
          </p:nvPr>
        </p:nvSpPr>
        <p:spPr>
          <a:xfrm>
            <a:off x="1476375" y="1570038"/>
            <a:ext cx="6705600" cy="5286375"/>
          </a:xfrm>
        </p:spPr>
        <p:txBody>
          <a:bodyPr/>
          <a:lstStyle/>
          <a:p>
            <a:pPr eaLnBrk="1" hangingPunct="1"/>
            <a:r>
              <a:rPr lang="en-US" altLang="en-US" i="1">
                <a:latin typeface="Arial" charset="0"/>
                <a:ea typeface="ＭＳ Ｐゴシック" charset="-128"/>
              </a:rPr>
              <a:t>Direct</a:t>
            </a:r>
            <a:r>
              <a:rPr lang="en-US" altLang="en-US">
                <a:latin typeface="Arial" charset="0"/>
                <a:ea typeface="ＭＳ Ｐゴシック" charset="-128"/>
              </a:rPr>
              <a:t>: mampu mengukur perubahan yang terjadi</a:t>
            </a:r>
          </a:p>
          <a:p>
            <a:pPr eaLnBrk="1" hangingPunct="1"/>
            <a:r>
              <a:rPr lang="en-US" altLang="en-US" i="1">
                <a:latin typeface="Arial" charset="0"/>
                <a:ea typeface="ＭＳ Ｐゴシック" charset="-128"/>
              </a:rPr>
              <a:t>Objective</a:t>
            </a:r>
            <a:r>
              <a:rPr lang="en-US" altLang="en-US">
                <a:latin typeface="Arial" charset="0"/>
                <a:ea typeface="ＭＳ Ｐゴシック" charset="-128"/>
              </a:rPr>
              <a:t>: tidak meragukan</a:t>
            </a:r>
          </a:p>
          <a:p>
            <a:pPr eaLnBrk="1" hangingPunct="1"/>
            <a:r>
              <a:rPr lang="en-US" altLang="en-US" i="1">
                <a:latin typeface="Arial" charset="0"/>
                <a:ea typeface="ＭＳ Ｐゴシック" charset="-128"/>
              </a:rPr>
              <a:t>Pra</a:t>
            </a:r>
            <a:r>
              <a:rPr lang="id-ID" altLang="en-US" i="1">
                <a:latin typeface="Arial" charset="0"/>
                <a:ea typeface="ＭＳ Ｐゴシック" charset="-128"/>
              </a:rPr>
              <a:t>c</a:t>
            </a:r>
            <a:r>
              <a:rPr lang="en-US" altLang="en-US" i="1">
                <a:latin typeface="Arial" charset="0"/>
                <a:ea typeface="ＭＳ Ｐゴシック" charset="-128"/>
              </a:rPr>
              <a:t>tical</a:t>
            </a:r>
            <a:r>
              <a:rPr lang="en-US" altLang="en-US">
                <a:latin typeface="Arial" charset="0"/>
                <a:ea typeface="ＭＳ Ｐゴシック" charset="-128"/>
              </a:rPr>
              <a:t>: tidak memerlukan biaya mahal untuk mengumpulkannya</a:t>
            </a:r>
          </a:p>
          <a:p>
            <a:pPr eaLnBrk="1" hangingPunct="1"/>
            <a:r>
              <a:rPr lang="id-ID" altLang="en-US" i="1">
                <a:latin typeface="Arial" charset="0"/>
                <a:ea typeface="ＭＳ Ｐゴシック" charset="-128"/>
              </a:rPr>
              <a:t>Adequate </a:t>
            </a:r>
            <a:r>
              <a:rPr lang="id-ID" altLang="en-US">
                <a:latin typeface="Arial" charset="0"/>
                <a:ea typeface="ＭＳ Ｐゴシック" charset="-128"/>
              </a:rPr>
              <a:t>(</a:t>
            </a:r>
            <a:r>
              <a:rPr lang="en-US" altLang="en-US">
                <a:latin typeface="Arial" charset="0"/>
                <a:ea typeface="ＭＳ Ｐゴシック" charset="-128"/>
              </a:rPr>
              <a:t>Memadai</a:t>
            </a:r>
            <a:r>
              <a:rPr lang="id-ID" altLang="en-US">
                <a:latin typeface="Arial" charset="0"/>
                <a:ea typeface="ＭＳ Ｐゴシック" charset="-128"/>
              </a:rPr>
              <a:t>)</a:t>
            </a:r>
            <a:r>
              <a:rPr lang="en-US" altLang="en-US">
                <a:latin typeface="Arial" charset="0"/>
                <a:ea typeface="ＭＳ Ｐゴシック" charset="-128"/>
              </a:rPr>
              <a:t>: memenuhi kriteria dilihat dari segi jumlah sehingga mampu menangkap perkembangan yang ingin diamati. </a:t>
            </a:r>
          </a:p>
        </p:txBody>
      </p:sp>
    </p:spTree>
    <p:extLst>
      <p:ext uri="{BB962C8B-B14F-4D97-AF65-F5344CB8AC3E}">
        <p14:creationId xmlns:p14="http://schemas.microsoft.com/office/powerpoint/2010/main" val="75626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down)">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down)">
                                      <p:cBhvr>
                                        <p:cTn id="12" dur="500"/>
                                        <p:tgtEl>
                                          <p:spTgt spid="34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wipe(down)">
                                      <p:cBhvr>
                                        <p:cTn id="17" dur="500"/>
                                        <p:tgtEl>
                                          <p:spTgt spid="348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wipe(down)">
                                      <p:cBhvr>
                                        <p:cTn id="22"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58888" y="333375"/>
            <a:ext cx="6705600" cy="868363"/>
          </a:xfrm>
          <a:ln>
            <a:solidFill>
              <a:srgbClr val="FFCC00"/>
            </a:solidFill>
            <a:miter lim="800000"/>
            <a:headEnd/>
            <a:tailEnd/>
          </a:ln>
        </p:spPr>
        <p:txBody>
          <a:bodyPr/>
          <a:lstStyle/>
          <a:p>
            <a:pPr eaLnBrk="1" fontAlgn="auto" hangingPunct="1">
              <a:spcAft>
                <a:spcPts val="0"/>
              </a:spcAft>
              <a:defRPr/>
            </a:pPr>
            <a:r>
              <a:rPr lang="en-US">
                <a:solidFill>
                  <a:schemeClr val="tx2">
                    <a:satMod val="130000"/>
                  </a:schemeClr>
                </a:solidFill>
                <a:latin typeface="Arial" charset="0"/>
                <a:ea typeface="+mj-ea"/>
                <a:cs typeface="+mj-cs"/>
              </a:rPr>
              <a:t>Jenis-Jenis Indikator</a:t>
            </a:r>
          </a:p>
        </p:txBody>
      </p:sp>
      <p:sp>
        <p:nvSpPr>
          <p:cNvPr id="35843" name="Rectangle 3"/>
          <p:cNvSpPr>
            <a:spLocks noGrp="1" noChangeArrowheads="1"/>
          </p:cNvSpPr>
          <p:nvPr>
            <p:ph idx="1"/>
          </p:nvPr>
        </p:nvSpPr>
        <p:spPr>
          <a:xfrm>
            <a:off x="1692275" y="1341438"/>
            <a:ext cx="6072188" cy="5143500"/>
          </a:xfrm>
        </p:spPr>
        <p:txBody>
          <a:bodyPr/>
          <a:lstStyle/>
          <a:p>
            <a:pPr eaLnBrk="1" hangingPunct="1">
              <a:lnSpc>
                <a:spcPct val="90000"/>
              </a:lnSpc>
            </a:pPr>
            <a:r>
              <a:rPr lang="en-US" altLang="en-US" sz="2800">
                <a:latin typeface="Arial" charset="0"/>
                <a:ea typeface="ＭＳ Ｐゴシック" charset="-128"/>
              </a:rPr>
              <a:t>Kuantitatif:</a:t>
            </a:r>
          </a:p>
          <a:p>
            <a:pPr lvl="1" eaLnBrk="1" hangingPunct="1">
              <a:lnSpc>
                <a:spcPct val="90000"/>
              </a:lnSpc>
            </a:pPr>
            <a:r>
              <a:rPr lang="en-US" altLang="en-US" sz="2400">
                <a:latin typeface="Arial" charset="0"/>
                <a:ea typeface="ＭＳ Ｐゴシック" charset="-128"/>
              </a:rPr>
              <a:t>Jumlah</a:t>
            </a:r>
          </a:p>
          <a:p>
            <a:pPr lvl="1" eaLnBrk="1" hangingPunct="1">
              <a:lnSpc>
                <a:spcPct val="90000"/>
              </a:lnSpc>
            </a:pPr>
            <a:r>
              <a:rPr lang="en-US" altLang="en-US" sz="2400">
                <a:latin typeface="Arial" charset="0"/>
                <a:ea typeface="ＭＳ Ｐゴシック" charset="-128"/>
              </a:rPr>
              <a:t>Persen</a:t>
            </a:r>
            <a:r>
              <a:rPr lang="id-ID" altLang="en-US" sz="2400">
                <a:latin typeface="Arial" charset="0"/>
                <a:ea typeface="ＭＳ Ｐゴシック" charset="-128"/>
              </a:rPr>
              <a:t>tase</a:t>
            </a:r>
            <a:endParaRPr lang="en-US" altLang="en-US" sz="2400">
              <a:latin typeface="Arial" charset="0"/>
              <a:ea typeface="ＭＳ Ｐゴシック" charset="-128"/>
            </a:endParaRPr>
          </a:p>
          <a:p>
            <a:pPr lvl="1" eaLnBrk="1" hangingPunct="1">
              <a:lnSpc>
                <a:spcPct val="90000"/>
              </a:lnSpc>
            </a:pPr>
            <a:r>
              <a:rPr lang="en-US" altLang="en-US" sz="2400">
                <a:latin typeface="Arial" charset="0"/>
                <a:ea typeface="ＭＳ Ｐゴシック" charset="-128"/>
              </a:rPr>
              <a:t>Rata-rata </a:t>
            </a:r>
          </a:p>
          <a:p>
            <a:pPr lvl="1" eaLnBrk="1" hangingPunct="1">
              <a:lnSpc>
                <a:spcPct val="90000"/>
              </a:lnSpc>
            </a:pPr>
            <a:r>
              <a:rPr lang="en-US" altLang="en-US" sz="2400">
                <a:latin typeface="Arial" charset="0"/>
                <a:ea typeface="ＭＳ Ｐゴシック" charset="-128"/>
              </a:rPr>
              <a:t>Rasio</a:t>
            </a:r>
          </a:p>
          <a:p>
            <a:pPr eaLnBrk="1" hangingPunct="1">
              <a:lnSpc>
                <a:spcPct val="90000"/>
              </a:lnSpc>
            </a:pPr>
            <a:r>
              <a:rPr lang="en-US" altLang="en-US" sz="2800">
                <a:latin typeface="Arial" charset="0"/>
                <a:ea typeface="ＭＳ Ｐゴシック" charset="-128"/>
              </a:rPr>
              <a:t>Kualitatif</a:t>
            </a:r>
          </a:p>
          <a:p>
            <a:pPr lvl="1" eaLnBrk="1" hangingPunct="1">
              <a:lnSpc>
                <a:spcPct val="90000"/>
              </a:lnSpc>
            </a:pPr>
            <a:r>
              <a:rPr lang="en-US" altLang="en-US" sz="2400">
                <a:latin typeface="Arial" charset="0"/>
                <a:ea typeface="ＭＳ Ｐゴシック" charset="-128"/>
              </a:rPr>
              <a:t>Sesuai dengan</a:t>
            </a:r>
          </a:p>
          <a:p>
            <a:pPr lvl="1" eaLnBrk="1" hangingPunct="1">
              <a:lnSpc>
                <a:spcPct val="90000"/>
              </a:lnSpc>
            </a:pPr>
            <a:r>
              <a:rPr lang="en-US" altLang="en-US" sz="2400">
                <a:latin typeface="Arial" charset="0"/>
                <a:ea typeface="ＭＳ Ｐゴシック" charset="-128"/>
              </a:rPr>
              <a:t>Kualitas</a:t>
            </a:r>
          </a:p>
          <a:p>
            <a:pPr lvl="1" eaLnBrk="1" hangingPunct="1">
              <a:lnSpc>
                <a:spcPct val="90000"/>
              </a:lnSpc>
            </a:pPr>
            <a:r>
              <a:rPr lang="en-US" altLang="en-US" sz="2400">
                <a:latin typeface="Arial" charset="0"/>
                <a:ea typeface="ＭＳ Ｐゴシック" charset="-128"/>
              </a:rPr>
              <a:t>Tingkatan</a:t>
            </a:r>
          </a:p>
          <a:p>
            <a:pPr eaLnBrk="1" hangingPunct="1">
              <a:lnSpc>
                <a:spcPct val="90000"/>
              </a:lnSpc>
            </a:pPr>
            <a:r>
              <a:rPr lang="en-US" altLang="en-US" sz="2800">
                <a:latin typeface="Arial" charset="0"/>
                <a:ea typeface="ＭＳ Ｐゴシック" charset="-128"/>
              </a:rPr>
              <a:t>Efisiensi</a:t>
            </a:r>
          </a:p>
          <a:p>
            <a:pPr lvl="1" eaLnBrk="1" hangingPunct="1">
              <a:lnSpc>
                <a:spcPct val="90000"/>
              </a:lnSpc>
            </a:pPr>
            <a:r>
              <a:rPr lang="en-US" altLang="en-US" sz="2400">
                <a:latin typeface="Arial" charset="0"/>
                <a:ea typeface="ＭＳ Ｐゴシック" charset="-128"/>
              </a:rPr>
              <a:t>Biaya per unit</a:t>
            </a:r>
            <a:r>
              <a:rPr lang="id-ID" altLang="en-US" sz="2400">
                <a:latin typeface="Arial" charset="0"/>
                <a:ea typeface="ＭＳ Ｐゴシック" charset="-128"/>
              </a:rPr>
              <a:t> kegiatan</a:t>
            </a:r>
          </a:p>
          <a:p>
            <a:pPr lvl="1" eaLnBrk="1" hangingPunct="1">
              <a:lnSpc>
                <a:spcPct val="90000"/>
              </a:lnSpc>
            </a:pPr>
            <a:r>
              <a:rPr lang="id-ID" altLang="en-US" sz="2400">
                <a:latin typeface="Arial" charset="0"/>
                <a:ea typeface="ＭＳ Ｐゴシック" charset="-128"/>
              </a:rPr>
              <a:t>Waktu per unit kegiatan</a:t>
            </a:r>
            <a:endParaRPr lang="en-US" altLang="en-US" sz="2400">
              <a:latin typeface="Arial" charset="0"/>
              <a:ea typeface="ＭＳ Ｐゴシック" charset="-128"/>
            </a:endParaRPr>
          </a:p>
        </p:txBody>
      </p:sp>
    </p:spTree>
    <p:extLst>
      <p:ext uri="{BB962C8B-B14F-4D97-AF65-F5344CB8AC3E}">
        <p14:creationId xmlns:p14="http://schemas.microsoft.com/office/powerpoint/2010/main" val="1791918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down)">
                                      <p:cBhvr>
                                        <p:cTn id="7" dur="500"/>
                                        <p:tgtEl>
                                          <p:spTgt spid="3584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wipe(down)">
                                      <p:cBhvr>
                                        <p:cTn id="10" dur="500"/>
                                        <p:tgtEl>
                                          <p:spTgt spid="3584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wipe(down)">
                                      <p:cBhvr>
                                        <p:cTn id="13" dur="500"/>
                                        <p:tgtEl>
                                          <p:spTgt spid="3584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5843">
                                            <p:txEl>
                                              <p:pRg st="3" end="3"/>
                                            </p:txEl>
                                          </p:spTgt>
                                        </p:tgtEl>
                                        <p:attrNameLst>
                                          <p:attrName>style.visibility</p:attrName>
                                        </p:attrNameLst>
                                      </p:cBhvr>
                                      <p:to>
                                        <p:strVal val="visible"/>
                                      </p:to>
                                    </p:set>
                                    <p:animEffect transition="in" filter="wipe(down)">
                                      <p:cBhvr>
                                        <p:cTn id="16" dur="500"/>
                                        <p:tgtEl>
                                          <p:spTgt spid="3584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animEffect transition="in" filter="wipe(down)">
                                      <p:cBhvr>
                                        <p:cTn id="19" dur="500"/>
                                        <p:tgtEl>
                                          <p:spTgt spid="35843">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843">
                                            <p:txEl>
                                              <p:pRg st="5" end="5"/>
                                            </p:txEl>
                                          </p:spTgt>
                                        </p:tgtEl>
                                        <p:attrNameLst>
                                          <p:attrName>style.visibility</p:attrName>
                                        </p:attrNameLst>
                                      </p:cBhvr>
                                      <p:to>
                                        <p:strVal val="visible"/>
                                      </p:to>
                                    </p:set>
                                    <p:animEffect transition="in" filter="wipe(down)">
                                      <p:cBhvr>
                                        <p:cTn id="24" dur="500"/>
                                        <p:tgtEl>
                                          <p:spTgt spid="3584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843">
                                            <p:txEl>
                                              <p:pRg st="6" end="6"/>
                                            </p:txEl>
                                          </p:spTgt>
                                        </p:tgtEl>
                                        <p:attrNameLst>
                                          <p:attrName>style.visibility</p:attrName>
                                        </p:attrNameLst>
                                      </p:cBhvr>
                                      <p:to>
                                        <p:strVal val="visible"/>
                                      </p:to>
                                    </p:set>
                                    <p:animEffect transition="in" filter="wipe(down)">
                                      <p:cBhvr>
                                        <p:cTn id="27" dur="500"/>
                                        <p:tgtEl>
                                          <p:spTgt spid="3584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5843">
                                            <p:txEl>
                                              <p:pRg st="7" end="7"/>
                                            </p:txEl>
                                          </p:spTgt>
                                        </p:tgtEl>
                                        <p:attrNameLst>
                                          <p:attrName>style.visibility</p:attrName>
                                        </p:attrNameLst>
                                      </p:cBhvr>
                                      <p:to>
                                        <p:strVal val="visible"/>
                                      </p:to>
                                    </p:set>
                                    <p:animEffect transition="in" filter="wipe(down)">
                                      <p:cBhvr>
                                        <p:cTn id="30" dur="500"/>
                                        <p:tgtEl>
                                          <p:spTgt spid="35843">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5843">
                                            <p:txEl>
                                              <p:pRg st="8" end="8"/>
                                            </p:txEl>
                                          </p:spTgt>
                                        </p:tgtEl>
                                        <p:attrNameLst>
                                          <p:attrName>style.visibility</p:attrName>
                                        </p:attrNameLst>
                                      </p:cBhvr>
                                      <p:to>
                                        <p:strVal val="visible"/>
                                      </p:to>
                                    </p:set>
                                    <p:animEffect transition="in" filter="wipe(down)">
                                      <p:cBhvr>
                                        <p:cTn id="33" dur="500"/>
                                        <p:tgtEl>
                                          <p:spTgt spid="35843">
                                            <p:txEl>
                                              <p:pRg st="8" end="8"/>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843">
                                            <p:txEl>
                                              <p:pRg st="9" end="9"/>
                                            </p:txEl>
                                          </p:spTgt>
                                        </p:tgtEl>
                                        <p:attrNameLst>
                                          <p:attrName>style.visibility</p:attrName>
                                        </p:attrNameLst>
                                      </p:cBhvr>
                                      <p:to>
                                        <p:strVal val="visible"/>
                                      </p:to>
                                    </p:set>
                                    <p:animEffect transition="in" filter="wipe(down)">
                                      <p:cBhvr>
                                        <p:cTn id="38" dur="500"/>
                                        <p:tgtEl>
                                          <p:spTgt spid="3584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5843">
                                            <p:txEl>
                                              <p:pRg st="10" end="10"/>
                                            </p:txEl>
                                          </p:spTgt>
                                        </p:tgtEl>
                                        <p:attrNameLst>
                                          <p:attrName>style.visibility</p:attrName>
                                        </p:attrNameLst>
                                      </p:cBhvr>
                                      <p:to>
                                        <p:strVal val="visible"/>
                                      </p:to>
                                    </p:set>
                                    <p:animEffect transition="in" filter="wipe(down)">
                                      <p:cBhvr>
                                        <p:cTn id="41" dur="500"/>
                                        <p:tgtEl>
                                          <p:spTgt spid="35843">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843">
                                            <p:txEl>
                                              <p:pRg st="11" end="11"/>
                                            </p:txEl>
                                          </p:spTgt>
                                        </p:tgtEl>
                                        <p:attrNameLst>
                                          <p:attrName>style.visibility</p:attrName>
                                        </p:attrNameLst>
                                      </p:cBhvr>
                                      <p:to>
                                        <p:strVal val="visible"/>
                                      </p:to>
                                    </p:set>
                                    <p:animEffect transition="in" filter="wipe(down)">
                                      <p:cBhvr>
                                        <p:cTn id="44" dur="500"/>
                                        <p:tgtEl>
                                          <p:spTgt spid="358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258888" y="500063"/>
            <a:ext cx="5989637" cy="825500"/>
          </a:xfrm>
        </p:spPr>
        <p:txBody>
          <a:bodyPr>
            <a:normAutofit fontScale="90000"/>
          </a:bodyPr>
          <a:lstStyle/>
          <a:p>
            <a:pPr eaLnBrk="1" fontAlgn="auto" hangingPunct="1">
              <a:spcAft>
                <a:spcPts val="0"/>
              </a:spcAft>
              <a:defRPr/>
            </a:pPr>
            <a:r>
              <a:rPr lang="en-US" sz="3600" dirty="0" err="1">
                <a:solidFill>
                  <a:srgbClr val="000000"/>
                </a:solidFill>
                <a:latin typeface="Arial" charset="0"/>
                <a:ea typeface="+mj-ea"/>
                <a:cs typeface="Arial" charset="0"/>
              </a:rPr>
              <a:t>Sumber</a:t>
            </a:r>
            <a:r>
              <a:rPr lang="en-US" sz="3600" dirty="0">
                <a:solidFill>
                  <a:srgbClr val="000000"/>
                </a:solidFill>
                <a:latin typeface="Arial" charset="0"/>
                <a:ea typeface="+mj-ea"/>
                <a:cs typeface="Arial" charset="0"/>
              </a:rPr>
              <a:t> </a:t>
            </a:r>
            <a:r>
              <a:rPr lang="en-US" sz="3600" dirty="0" err="1">
                <a:solidFill>
                  <a:srgbClr val="000000"/>
                </a:solidFill>
                <a:latin typeface="Arial" charset="0"/>
                <a:ea typeface="+mj-ea"/>
                <a:cs typeface="Arial" charset="0"/>
              </a:rPr>
              <a:t>Perencanaan</a:t>
            </a:r>
            <a:r>
              <a:rPr lang="en-US" sz="3600" dirty="0">
                <a:solidFill>
                  <a:srgbClr val="000000"/>
                </a:solidFill>
                <a:latin typeface="Arial" charset="0"/>
                <a:ea typeface="+mj-ea"/>
                <a:cs typeface="Arial" charset="0"/>
              </a:rPr>
              <a:t> </a:t>
            </a:r>
            <a:r>
              <a:rPr lang="id-ID" sz="3600" dirty="0">
                <a:solidFill>
                  <a:srgbClr val="000000"/>
                </a:solidFill>
                <a:latin typeface="Arial" charset="0"/>
                <a:ea typeface="+mj-ea"/>
                <a:cs typeface="Arial" charset="0"/>
              </a:rPr>
              <a:t>dan penyusunan KPI:</a:t>
            </a:r>
            <a:endParaRPr lang="en-US" sz="3600" dirty="0">
              <a:solidFill>
                <a:srgbClr val="000000"/>
              </a:solidFill>
              <a:latin typeface="Arial" charset="0"/>
              <a:ea typeface="+mj-ea"/>
              <a:cs typeface="Arial" charset="0"/>
            </a:endParaRPr>
          </a:p>
        </p:txBody>
      </p:sp>
      <p:sp>
        <p:nvSpPr>
          <p:cNvPr id="3" name="Content Placeholder 2"/>
          <p:cNvSpPr>
            <a:spLocks noGrp="1"/>
          </p:cNvSpPr>
          <p:nvPr>
            <p:ph idx="1"/>
          </p:nvPr>
        </p:nvSpPr>
        <p:spPr>
          <a:xfrm>
            <a:off x="1258888" y="1700213"/>
            <a:ext cx="6705600" cy="4929187"/>
          </a:xfrm>
        </p:spPr>
        <p:txBody>
          <a:bodyPr/>
          <a:lstStyle/>
          <a:p>
            <a:pPr marL="463550" indent="-463550" eaLnBrk="1" hangingPunct="1">
              <a:buFontTx/>
              <a:buAutoNum type="arabicPeriod"/>
            </a:pPr>
            <a:r>
              <a:rPr lang="en-US" altLang="en-US" sz="2800">
                <a:latin typeface="Arial Narrow" charset="0"/>
                <a:ea typeface="ＭＳ Ｐゴシック" charset="-128"/>
              </a:rPr>
              <a:t>Capaian pelaksanaan kegiatan masa sebelumnya</a:t>
            </a:r>
            <a:r>
              <a:rPr lang="id-ID" altLang="en-US" sz="2800">
                <a:latin typeface="Arial Narrow" charset="0"/>
                <a:ea typeface="ＭＳ Ｐゴシック" charset="-128"/>
              </a:rPr>
              <a:t> (mengindentifikasi indikator input)</a:t>
            </a:r>
            <a:endParaRPr lang="en-US" altLang="en-US" sz="2800">
              <a:latin typeface="Arial Narrow" charset="0"/>
              <a:ea typeface="ＭＳ Ｐゴシック" charset="-128"/>
            </a:endParaRPr>
          </a:p>
          <a:p>
            <a:pPr marL="463550" indent="-463550" eaLnBrk="1" hangingPunct="1">
              <a:buFontTx/>
              <a:buAutoNum type="arabicPeriod"/>
            </a:pPr>
            <a:r>
              <a:rPr lang="en-US" altLang="en-US" sz="2800">
                <a:latin typeface="Arial Narrow" charset="0"/>
                <a:ea typeface="ＭＳ Ｐゴシック" charset="-128"/>
              </a:rPr>
              <a:t>Ketersediaan sumber daya yang ada</a:t>
            </a:r>
            <a:r>
              <a:rPr lang="id-ID" altLang="en-US" sz="2800">
                <a:latin typeface="Arial Narrow" charset="0"/>
                <a:ea typeface="ＭＳ Ｐゴシック" charset="-128"/>
              </a:rPr>
              <a:t> (mengindentifikasi indikator input)</a:t>
            </a:r>
            <a:endParaRPr lang="en-US" altLang="en-US" sz="2800">
              <a:latin typeface="Arial Narrow" charset="0"/>
              <a:ea typeface="ＭＳ Ｐゴシック" charset="-128"/>
            </a:endParaRPr>
          </a:p>
          <a:p>
            <a:pPr marL="463550" indent="-463550" eaLnBrk="1" hangingPunct="1">
              <a:buFontTx/>
              <a:buAutoNum type="arabicPeriod"/>
            </a:pPr>
            <a:r>
              <a:rPr lang="en-US" altLang="en-US" sz="2800">
                <a:latin typeface="Arial Narrow" charset="0"/>
                <a:ea typeface="ＭＳ Ｐゴシック" charset="-128"/>
              </a:rPr>
              <a:t>Disesuaikan dengan tahap-tahap pelaksanaan program yang telah ditetapkan.</a:t>
            </a:r>
          </a:p>
          <a:p>
            <a:pPr marL="463550" indent="-463550" eaLnBrk="1" hangingPunct="1">
              <a:buFontTx/>
              <a:buAutoNum type="arabicPeriod"/>
            </a:pPr>
            <a:r>
              <a:rPr lang="en-US" altLang="en-US" sz="2800">
                <a:latin typeface="Arial Narrow" charset="0"/>
                <a:ea typeface="ＭＳ Ｐゴシック" charset="-128"/>
              </a:rPr>
              <a:t>Melihat keterkaitan antara strategi dan sasaran yang hendak dicapai.</a:t>
            </a:r>
          </a:p>
          <a:p>
            <a:pPr marL="463550" indent="-463550" eaLnBrk="1" hangingPunct="1">
              <a:buFontTx/>
              <a:buAutoNum type="arabicPeriod"/>
            </a:pPr>
            <a:r>
              <a:rPr lang="en-US" altLang="en-US" sz="2800">
                <a:latin typeface="Arial Narrow" charset="0"/>
                <a:ea typeface="ＭＳ Ｐゴシック" charset="-128"/>
              </a:rPr>
              <a:t>Menyesuaikan perkiraan capaian dengan perkiraan kemajuan program atau kegiatan.</a:t>
            </a:r>
            <a:endParaRPr lang="en-US" altLang="en-US">
              <a:latin typeface="Arial Narrow" charset="0"/>
              <a:ea typeface="ＭＳ Ｐゴシック" charset="-128"/>
            </a:endParaRPr>
          </a:p>
          <a:p>
            <a:pPr marL="463550" indent="-463550" eaLnBrk="1" hangingPunct="1">
              <a:buFontTx/>
              <a:buAutoNum type="arabicPeriod"/>
            </a:pPr>
            <a:endParaRPr lang="en-US" altLang="en-US">
              <a:latin typeface="Arial" charset="0"/>
              <a:ea typeface="ＭＳ Ｐゴシック" charset="-128"/>
            </a:endParaRPr>
          </a:p>
          <a:p>
            <a:pPr marL="463550" indent="-463550" eaLnBrk="1" hangingPunct="1">
              <a:buFontTx/>
              <a:buAutoNum type="arabicPeriod"/>
            </a:pPr>
            <a:endParaRPr lang="en-US" altLang="en-US">
              <a:latin typeface="Arial" charset="0"/>
              <a:ea typeface="ＭＳ Ｐゴシック" charset="-128"/>
            </a:endParaRPr>
          </a:p>
        </p:txBody>
      </p:sp>
    </p:spTree>
    <p:extLst>
      <p:ext uri="{BB962C8B-B14F-4D97-AF65-F5344CB8AC3E}">
        <p14:creationId xmlns:p14="http://schemas.microsoft.com/office/powerpoint/2010/main" val="466320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a:t>
            </a:r>
            <a:r>
              <a:rPr lang="en-US" b="1" dirty="0" err="1" smtClean="0"/>
              <a:t>Paparan</a:t>
            </a:r>
            <a:endParaRPr lang="en-US" b="1" dirty="0"/>
          </a:p>
        </p:txBody>
      </p:sp>
      <p:sp>
        <p:nvSpPr>
          <p:cNvPr id="3" name="Content Placeholder 2"/>
          <p:cNvSpPr>
            <a:spLocks noGrp="1"/>
          </p:cNvSpPr>
          <p:nvPr>
            <p:ph idx="1"/>
          </p:nvPr>
        </p:nvSpPr>
        <p:spPr>
          <a:xfrm>
            <a:off x="485172" y="1981200"/>
            <a:ext cx="8229600" cy="3124199"/>
          </a:xfrm>
        </p:spPr>
        <p:txBody>
          <a:bodyPr>
            <a:normAutofit fontScale="92500" lnSpcReduction="20000"/>
          </a:bodyPr>
          <a:lstStyle/>
          <a:p>
            <a:pPr marL="514350" indent="-514350">
              <a:spcBef>
                <a:spcPts val="2568"/>
              </a:spcBef>
              <a:buFont typeface="+mj-lt"/>
              <a:buAutoNum type="arabicPeriod"/>
            </a:pPr>
            <a:r>
              <a:rPr lang="en-US" dirty="0" err="1" smtClean="0"/>
              <a:t>Sistem</a:t>
            </a:r>
            <a:r>
              <a:rPr lang="en-US" dirty="0" smtClean="0"/>
              <a:t> </a:t>
            </a:r>
            <a:r>
              <a:rPr lang="en-US" dirty="0" err="1" smtClean="0"/>
              <a:t>Evaluasi</a:t>
            </a:r>
            <a:r>
              <a:rPr lang="en-US" dirty="0" smtClean="0"/>
              <a:t> </a:t>
            </a:r>
            <a:r>
              <a:rPr lang="en-US" dirty="0" err="1" smtClean="0"/>
              <a:t>Kinerja</a:t>
            </a:r>
            <a:r>
              <a:rPr lang="en-US" dirty="0" smtClean="0"/>
              <a:t> </a:t>
            </a:r>
            <a:r>
              <a:rPr lang="en-US" dirty="0" err="1" smtClean="0"/>
              <a:t>dalam</a:t>
            </a:r>
            <a:r>
              <a:rPr lang="en-US" dirty="0" smtClean="0"/>
              <a:t> </a:t>
            </a:r>
            <a:r>
              <a:rPr lang="en-US" dirty="0" err="1" smtClean="0"/>
              <a:t>Kerangka</a:t>
            </a:r>
            <a:r>
              <a:rPr lang="en-US" dirty="0" smtClean="0"/>
              <a:t> RB</a:t>
            </a:r>
          </a:p>
          <a:p>
            <a:pPr marL="514350" indent="-514350">
              <a:spcBef>
                <a:spcPts val="2568"/>
              </a:spcBef>
              <a:buFont typeface="+mj-lt"/>
              <a:buAutoNum type="arabicPeriod"/>
            </a:pPr>
            <a:r>
              <a:rPr lang="en-US" dirty="0" err="1" smtClean="0"/>
              <a:t>Korupsi</a:t>
            </a:r>
            <a:r>
              <a:rPr lang="en-US" dirty="0" smtClean="0"/>
              <a:t> </a:t>
            </a:r>
            <a:r>
              <a:rPr lang="en-US" dirty="0" err="1" smtClean="0"/>
              <a:t>dan</a:t>
            </a:r>
            <a:r>
              <a:rPr lang="en-US" dirty="0" smtClean="0"/>
              <a:t> </a:t>
            </a:r>
            <a:r>
              <a:rPr lang="en-US" dirty="0" err="1" smtClean="0"/>
              <a:t>Penyimpangan</a:t>
            </a:r>
            <a:r>
              <a:rPr lang="en-US" dirty="0" smtClean="0"/>
              <a:t> </a:t>
            </a:r>
            <a:r>
              <a:rPr lang="en-US" dirty="0" err="1" smtClean="0"/>
              <a:t>dalam</a:t>
            </a:r>
            <a:r>
              <a:rPr lang="en-US" dirty="0" smtClean="0"/>
              <a:t> </a:t>
            </a:r>
            <a:r>
              <a:rPr lang="en-US" dirty="0" err="1" smtClean="0"/>
              <a:t>Birokrasi</a:t>
            </a:r>
            <a:r>
              <a:rPr lang="en-US" dirty="0" smtClean="0"/>
              <a:t>: </a:t>
            </a:r>
            <a:r>
              <a:rPr lang="en-US" dirty="0" err="1" smtClean="0"/>
              <a:t>Refleksi</a:t>
            </a:r>
            <a:r>
              <a:rPr lang="en-US" dirty="0" smtClean="0"/>
              <a:t> </a:t>
            </a:r>
            <a:r>
              <a:rPr lang="en-US" dirty="0" err="1" smtClean="0"/>
              <a:t>tentang</a:t>
            </a:r>
            <a:r>
              <a:rPr lang="en-US" dirty="0" smtClean="0"/>
              <a:t> </a:t>
            </a:r>
            <a:r>
              <a:rPr lang="en-US" dirty="0" err="1" smtClean="0"/>
              <a:t>Akuntabilitas</a:t>
            </a:r>
            <a:r>
              <a:rPr lang="en-US" dirty="0" smtClean="0"/>
              <a:t> </a:t>
            </a:r>
            <a:r>
              <a:rPr lang="en-US" dirty="0" err="1" smtClean="0"/>
              <a:t>Kinerja</a:t>
            </a:r>
            <a:endParaRPr lang="en-US" dirty="0" smtClean="0"/>
          </a:p>
          <a:p>
            <a:pPr marL="514350" indent="-514350">
              <a:spcBef>
                <a:spcPts val="2568"/>
              </a:spcBef>
              <a:buFont typeface="+mj-lt"/>
              <a:buAutoNum type="arabicPeriod"/>
            </a:pPr>
            <a:r>
              <a:rPr lang="en-US" dirty="0" err="1" smtClean="0"/>
              <a:t>Melawan</a:t>
            </a:r>
            <a:r>
              <a:rPr lang="en-US" dirty="0" smtClean="0"/>
              <a:t> </a:t>
            </a:r>
            <a:r>
              <a:rPr lang="en-US" dirty="0" err="1" smtClean="0"/>
              <a:t>Formalisme</a:t>
            </a:r>
            <a:r>
              <a:rPr lang="en-US" dirty="0" smtClean="0"/>
              <a:t> </a:t>
            </a:r>
            <a:r>
              <a:rPr lang="en-US" dirty="0" err="1" smtClean="0"/>
              <a:t>dalam</a:t>
            </a:r>
            <a:r>
              <a:rPr lang="en-US" dirty="0" smtClean="0"/>
              <a:t> RB di Indonesia</a:t>
            </a:r>
          </a:p>
          <a:p>
            <a:pPr marL="514350" indent="-514350">
              <a:spcBef>
                <a:spcPts val="2568"/>
              </a:spcBef>
              <a:buFont typeface="+mj-lt"/>
              <a:buAutoNum type="arabicPeriod"/>
            </a:pPr>
            <a:r>
              <a:rPr lang="en-US" dirty="0" err="1" smtClean="0"/>
              <a:t>Daya-saing</a:t>
            </a:r>
            <a:r>
              <a:rPr lang="en-US" dirty="0" smtClean="0"/>
              <a:t> </a:t>
            </a:r>
            <a:r>
              <a:rPr lang="en-US" dirty="0" err="1" smtClean="0"/>
              <a:t>nasional</a:t>
            </a:r>
            <a:r>
              <a:rPr lang="en-US" dirty="0" smtClean="0"/>
              <a:t>: </a:t>
            </a:r>
            <a:r>
              <a:rPr lang="en-US" dirty="0" err="1" smtClean="0"/>
              <a:t>Tantangan</a:t>
            </a:r>
            <a:r>
              <a:rPr lang="en-US" dirty="0" smtClean="0"/>
              <a:t> </a:t>
            </a:r>
            <a:r>
              <a:rPr lang="en-US" dirty="0" err="1" smtClean="0"/>
              <a:t>Riil</a:t>
            </a:r>
            <a:r>
              <a:rPr lang="en-US" dirty="0" smtClean="0"/>
              <a:t> RB.</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9606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68313" y="188913"/>
            <a:ext cx="8229600" cy="1047750"/>
          </a:xfrm>
        </p:spPr>
        <p:txBody>
          <a:bodyPr/>
          <a:lstStyle/>
          <a:p>
            <a:r>
              <a:rPr lang="ja-JP" altLang="en-US" sz="2800">
                <a:latin typeface="Arial" charset="0"/>
                <a:ea typeface="ＭＳ Ｐゴシック" charset="-128"/>
              </a:rPr>
              <a:t>“</a:t>
            </a:r>
            <a:r>
              <a:rPr lang="en-US" altLang="ja-JP" sz="2800">
                <a:ea typeface="ＭＳ Ｐゴシック" charset="-128"/>
              </a:rPr>
              <a:t>TRIPLE ACCOUNTABILITY</a:t>
            </a:r>
            <a:r>
              <a:rPr lang="ja-JP" altLang="en-US" sz="2800">
                <a:latin typeface="Arial" charset="0"/>
                <a:ea typeface="ＭＳ Ｐゴシック" charset="-128"/>
              </a:rPr>
              <a:t>”</a:t>
            </a:r>
            <a:r>
              <a:rPr lang="en-US" altLang="ja-JP" sz="2800">
                <a:ea typeface="ＭＳ Ｐゴシック" charset="-128"/>
              </a:rPr>
              <a:t> UNTUK KEPALA DAERAH</a:t>
            </a:r>
            <a:br>
              <a:rPr lang="en-US" altLang="ja-JP" sz="2800">
                <a:ea typeface="ＭＳ Ｐゴシック" charset="-128"/>
              </a:rPr>
            </a:br>
            <a:r>
              <a:rPr lang="en-US" altLang="ja-JP" sz="2800">
                <a:ea typeface="ＭＳ Ｐゴシック" charset="-128"/>
              </a:rPr>
              <a:t>(PP No. 3 tahun 2007)</a:t>
            </a:r>
            <a:endParaRPr lang="en-US" altLang="en-US" sz="2800">
              <a:ea typeface="ＭＳ Ｐゴシック" charset="-128"/>
            </a:endParaRPr>
          </a:p>
        </p:txBody>
      </p:sp>
      <p:sp>
        <p:nvSpPr>
          <p:cNvPr id="18434" name="Rectangle 3"/>
          <p:cNvSpPr>
            <a:spLocks noGrp="1" noChangeArrowheads="1"/>
          </p:cNvSpPr>
          <p:nvPr>
            <p:ph type="body" idx="1"/>
          </p:nvPr>
        </p:nvSpPr>
        <p:spPr>
          <a:xfrm>
            <a:off x="457200" y="1376363"/>
            <a:ext cx="8229600" cy="5481637"/>
          </a:xfrm>
        </p:spPr>
        <p:txBody>
          <a:bodyPr>
            <a:normAutofit lnSpcReduction="10000"/>
          </a:bodyPr>
          <a:lstStyle/>
          <a:p>
            <a:pPr marL="609600" indent="-609600">
              <a:lnSpc>
                <a:spcPct val="80000"/>
              </a:lnSpc>
              <a:buFont typeface="Wingdings" charset="2"/>
              <a:buAutoNum type="arabicPeriod"/>
            </a:pPr>
            <a:r>
              <a:rPr lang="en-US" altLang="en-US" sz="2400">
                <a:ea typeface="ＭＳ Ｐゴシック" charset="-128"/>
              </a:rPr>
              <a:t>Bupati wajib menyusun LPPD (Laporan Penyelenggaraan Pemerintahan Daerah), ditujukan kpd Mendagri melalui Gub (</a:t>
            </a:r>
            <a:r>
              <a:rPr lang="en-US" altLang="en-US" sz="2400">
                <a:solidFill>
                  <a:srgbClr val="FF0000"/>
                </a:solidFill>
                <a:ea typeface="ＭＳ Ｐゴシック" charset="-128"/>
              </a:rPr>
              <a:t>akuntabilitas ke atas</a:t>
            </a:r>
            <a:r>
              <a:rPr lang="en-US" altLang="en-US" sz="2400">
                <a:ea typeface="ＭＳ Ｐゴシック" charset="-128"/>
              </a:rPr>
              <a:t>):</a:t>
            </a:r>
          </a:p>
          <a:p>
            <a:pPr marL="1371600" lvl="2" indent="-457200">
              <a:lnSpc>
                <a:spcPct val="80000"/>
              </a:lnSpc>
              <a:buFont typeface="Wingdings" charset="2"/>
              <a:buAutoNum type="arabicPeriod"/>
            </a:pPr>
            <a:r>
              <a:rPr lang="en-US" altLang="en-US" sz="2000">
                <a:ea typeface="ＭＳ Ｐゴシック" charset="-128"/>
              </a:rPr>
              <a:t>26 urusan wajib</a:t>
            </a:r>
          </a:p>
          <a:p>
            <a:pPr marL="1371600" lvl="2" indent="-457200">
              <a:lnSpc>
                <a:spcPct val="80000"/>
              </a:lnSpc>
              <a:buFont typeface="Wingdings" charset="2"/>
              <a:buAutoNum type="arabicPeriod"/>
            </a:pPr>
            <a:r>
              <a:rPr lang="en-US" altLang="en-US" sz="2000">
                <a:ea typeface="ＭＳ Ｐゴシック" charset="-128"/>
              </a:rPr>
              <a:t>8 urusan pilihan </a:t>
            </a:r>
          </a:p>
          <a:p>
            <a:pPr marL="1371600" lvl="2" indent="-457200">
              <a:lnSpc>
                <a:spcPct val="80000"/>
              </a:lnSpc>
              <a:buFont typeface="Wingdings" charset="2"/>
              <a:buAutoNum type="arabicPeriod"/>
            </a:pPr>
            <a:r>
              <a:rPr lang="en-US" altLang="en-US" sz="2000">
                <a:ea typeface="ＭＳ Ｐゴシック" charset="-128"/>
              </a:rPr>
              <a:t>Urusan desentralisasi</a:t>
            </a:r>
          </a:p>
          <a:p>
            <a:pPr marL="609600" indent="-609600">
              <a:lnSpc>
                <a:spcPct val="80000"/>
              </a:lnSpc>
              <a:buFont typeface="Wingdings" charset="2"/>
              <a:buAutoNum type="arabicPeriod"/>
            </a:pPr>
            <a:r>
              <a:rPr lang="en-US" altLang="en-US" sz="2400">
                <a:ea typeface="ＭＳ Ｐゴシック" charset="-128"/>
              </a:rPr>
              <a:t>Bupati wajib menyusun LKPJ (Lap Keterangan Pertanggungjawaban) untuk DPRD (</a:t>
            </a:r>
            <a:r>
              <a:rPr lang="en-US" altLang="en-US" sz="2400">
                <a:solidFill>
                  <a:srgbClr val="FF0000"/>
                </a:solidFill>
                <a:ea typeface="ＭＳ Ｐゴシック" charset="-128"/>
              </a:rPr>
              <a:t>akuntabilitas ke samping</a:t>
            </a:r>
            <a:r>
              <a:rPr lang="en-US" altLang="en-US" sz="2400">
                <a:ea typeface="ＭＳ Ｐゴシック" charset="-128"/>
              </a:rPr>
              <a:t>):</a:t>
            </a:r>
          </a:p>
          <a:p>
            <a:pPr marL="1371600" lvl="2" indent="-457200">
              <a:lnSpc>
                <a:spcPct val="80000"/>
              </a:lnSpc>
              <a:buFont typeface="Wingdings" charset="2"/>
              <a:buAutoNum type="arabicPeriod"/>
            </a:pPr>
            <a:r>
              <a:rPr lang="en-US" altLang="en-US" sz="2000">
                <a:ea typeface="ＭＳ Ｐゴシック" charset="-128"/>
              </a:rPr>
              <a:t>LKPJ akhir tahun anggaran</a:t>
            </a:r>
          </a:p>
          <a:p>
            <a:pPr marL="1371600" lvl="2" indent="-457200">
              <a:lnSpc>
                <a:spcPct val="80000"/>
              </a:lnSpc>
              <a:buFont typeface="Wingdings" charset="2"/>
              <a:buAutoNum type="arabicPeriod"/>
            </a:pPr>
            <a:r>
              <a:rPr lang="en-US" altLang="en-US" sz="2000">
                <a:ea typeface="ＭＳ Ｐゴシック" charset="-128"/>
              </a:rPr>
              <a:t>LKPJ akhir masa jabatan</a:t>
            </a:r>
          </a:p>
          <a:p>
            <a:pPr marL="1371600" lvl="2" indent="-457200">
              <a:lnSpc>
                <a:spcPct val="80000"/>
              </a:lnSpc>
              <a:buFont typeface="Wingdings" charset="2"/>
              <a:buAutoNum type="arabicPeriod"/>
            </a:pPr>
            <a:r>
              <a:rPr lang="en-US" altLang="en-US" sz="2000">
                <a:ea typeface="ＭＳ Ｐゴシック" charset="-128"/>
              </a:rPr>
              <a:t>Tidak ada ket diterima/ditolak (?)</a:t>
            </a:r>
          </a:p>
          <a:p>
            <a:pPr marL="609600" indent="-609600">
              <a:lnSpc>
                <a:spcPct val="80000"/>
              </a:lnSpc>
              <a:buFont typeface="Wingdings" charset="2"/>
              <a:buAutoNum type="arabicPeriod"/>
            </a:pPr>
            <a:r>
              <a:rPr lang="en-US" altLang="en-US" sz="2400">
                <a:ea typeface="ＭＳ Ｐゴシック" charset="-128"/>
              </a:rPr>
              <a:t>Bupati wajib memberi Informasi LPPD kepada masy melalui media cetak/elektronik (</a:t>
            </a:r>
            <a:r>
              <a:rPr lang="en-US" altLang="en-US" sz="2400">
                <a:solidFill>
                  <a:srgbClr val="FF0000"/>
                </a:solidFill>
                <a:ea typeface="ＭＳ Ｐゴシック" charset="-128"/>
              </a:rPr>
              <a:t>akuntabilitas ke luar</a:t>
            </a:r>
            <a:r>
              <a:rPr lang="en-US" altLang="en-US" sz="2400">
                <a:ea typeface="ＭＳ Ｐゴシック" charset="-128"/>
              </a:rPr>
              <a:t>):</a:t>
            </a:r>
          </a:p>
          <a:p>
            <a:pPr marL="1371600" lvl="2" indent="-457200">
              <a:lnSpc>
                <a:spcPct val="80000"/>
              </a:lnSpc>
              <a:buFont typeface="Wingdings" charset="2"/>
              <a:buAutoNum type="arabicPeriod"/>
            </a:pPr>
            <a:r>
              <a:rPr lang="en-US" altLang="en-US" sz="2000">
                <a:ea typeface="ＭＳ Ｐゴシック" charset="-128"/>
              </a:rPr>
              <a:t>Mengapa materinya sama dg LPPD (pasal 27)?</a:t>
            </a:r>
          </a:p>
          <a:p>
            <a:pPr marL="1371600" lvl="2" indent="-457200">
              <a:lnSpc>
                <a:spcPct val="80000"/>
              </a:lnSpc>
              <a:buFont typeface="Wingdings" charset="2"/>
              <a:buAutoNum type="arabicPeriod"/>
            </a:pPr>
            <a:r>
              <a:rPr lang="en-US" altLang="en-US" sz="2000">
                <a:ea typeface="ＭＳ Ｐゴシック" charset="-128"/>
              </a:rPr>
              <a:t>Informasi kepada publik seharusnya selengkap mungkin (berbagai media), tanggapan masy dibuka seluas mungkin.</a:t>
            </a:r>
          </a:p>
          <a:p>
            <a:pPr marL="609600" indent="-609600">
              <a:lnSpc>
                <a:spcPct val="80000"/>
              </a:lnSpc>
              <a:buFont typeface="Wingdings" charset="2"/>
              <a:buNone/>
            </a:pPr>
            <a:r>
              <a:rPr lang="en-US" altLang="en-US" sz="2800">
                <a:ea typeface="ＭＳ Ｐゴシック" charset="-128"/>
              </a:rPr>
              <a:t>		</a:t>
            </a:r>
          </a:p>
          <a:p>
            <a:pPr marL="609600" indent="-609600">
              <a:lnSpc>
                <a:spcPct val="80000"/>
              </a:lnSpc>
              <a:buFont typeface="Wingdings" charset="2"/>
              <a:buAutoNum type="arabicPeriod"/>
            </a:pPr>
            <a:endParaRPr lang="en-US" altLang="en-US" sz="2800">
              <a:ea typeface="ＭＳ Ｐゴシック" charset="-128"/>
            </a:endParaRPr>
          </a:p>
        </p:txBody>
      </p:sp>
    </p:spTree>
    <p:extLst>
      <p:ext uri="{BB962C8B-B14F-4D97-AF65-F5344CB8AC3E}">
        <p14:creationId xmlns:p14="http://schemas.microsoft.com/office/powerpoint/2010/main" val="1634317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3200" b="1" dirty="0" err="1" smtClean="0"/>
              <a:t>Sebagai</a:t>
            </a:r>
            <a:r>
              <a:rPr lang="en-US" sz="3200" b="1" dirty="0" smtClean="0"/>
              <a:t> </a:t>
            </a:r>
            <a:r>
              <a:rPr lang="en-US" sz="3200" b="1" dirty="0" err="1"/>
              <a:t>s</a:t>
            </a:r>
            <a:r>
              <a:rPr lang="en-US" sz="3200" b="1" dirty="0" err="1" smtClean="0"/>
              <a:t>istem</a:t>
            </a:r>
            <a:r>
              <a:rPr lang="en-US" sz="3200" b="1" dirty="0" smtClean="0"/>
              <a:t> </a:t>
            </a:r>
            <a:r>
              <a:rPr lang="en-US" sz="3200" b="1" dirty="0" err="1"/>
              <a:t>e</a:t>
            </a:r>
            <a:r>
              <a:rPr lang="en-US" sz="3200" b="1" dirty="0" err="1" smtClean="0"/>
              <a:t>valuasi</a:t>
            </a:r>
            <a:r>
              <a:rPr lang="en-US" sz="3200" b="1" dirty="0" smtClean="0"/>
              <a:t> &amp; </a:t>
            </a:r>
            <a:r>
              <a:rPr lang="en-US" sz="3200" b="1" dirty="0" err="1"/>
              <a:t>a</a:t>
            </a:r>
            <a:r>
              <a:rPr lang="en-US" sz="3200" b="1" dirty="0" err="1" smtClean="0"/>
              <a:t>kuntabilitas</a:t>
            </a:r>
            <a:r>
              <a:rPr lang="en-US" sz="3200" b="1" dirty="0" smtClean="0"/>
              <a:t>, </a:t>
            </a:r>
            <a:r>
              <a:rPr lang="en-US" sz="3200" b="1" dirty="0" err="1"/>
              <a:t>m</a:t>
            </a:r>
            <a:r>
              <a:rPr lang="en-US" sz="3200" b="1" dirty="0" err="1" smtClean="0"/>
              <a:t>engapa</a:t>
            </a:r>
            <a:r>
              <a:rPr lang="en-US" sz="3200" b="1" dirty="0" smtClean="0"/>
              <a:t> LAKIP </a:t>
            </a:r>
            <a:r>
              <a:rPr lang="en-US" sz="3200" b="1" dirty="0" err="1" smtClean="0"/>
              <a:t>Gagal</a:t>
            </a:r>
            <a:r>
              <a:rPr lang="en-US" sz="3200" b="1" dirty="0" smtClean="0"/>
              <a:t>?</a:t>
            </a:r>
            <a:endParaRPr lang="en-US" sz="3200" b="1" dirty="0"/>
          </a:p>
        </p:txBody>
      </p:sp>
      <p:sp>
        <p:nvSpPr>
          <p:cNvPr id="3" name="Content Placeholder 2"/>
          <p:cNvSpPr>
            <a:spLocks noGrp="1"/>
          </p:cNvSpPr>
          <p:nvPr>
            <p:ph idx="1"/>
          </p:nvPr>
        </p:nvSpPr>
        <p:spPr>
          <a:xfrm>
            <a:off x="457200" y="1600201"/>
            <a:ext cx="8382000" cy="4525963"/>
          </a:xfrm>
        </p:spPr>
        <p:txBody>
          <a:bodyPr>
            <a:normAutofit fontScale="92500"/>
          </a:bodyPr>
          <a:lstStyle/>
          <a:p>
            <a:pPr marL="514350" indent="-514350">
              <a:spcBef>
                <a:spcPts val="1968"/>
              </a:spcBef>
              <a:buFont typeface="+mj-lt"/>
              <a:buAutoNum type="arabicPeriod"/>
            </a:pPr>
            <a:r>
              <a:rPr lang="en-US" dirty="0" err="1" smtClean="0"/>
              <a:t>Tidak</a:t>
            </a:r>
            <a:r>
              <a:rPr lang="en-US" dirty="0" smtClean="0"/>
              <a:t> </a:t>
            </a:r>
            <a:r>
              <a:rPr lang="en-US" dirty="0" err="1" smtClean="0"/>
              <a:t>mencerminkan</a:t>
            </a:r>
            <a:r>
              <a:rPr lang="en-US" dirty="0" smtClean="0"/>
              <a:t> </a:t>
            </a:r>
            <a:r>
              <a:rPr lang="en-US" dirty="0" err="1" smtClean="0"/>
              <a:t>kondisi</a:t>
            </a:r>
            <a:r>
              <a:rPr lang="en-US" dirty="0" smtClean="0"/>
              <a:t> </a:t>
            </a:r>
            <a:r>
              <a:rPr lang="en-US" dirty="0" err="1" smtClean="0"/>
              <a:t>riil</a:t>
            </a:r>
            <a:r>
              <a:rPr lang="en-US" dirty="0" smtClean="0"/>
              <a:t>. </a:t>
            </a:r>
            <a:r>
              <a:rPr lang="en-US" dirty="0" err="1" smtClean="0"/>
              <a:t>Sebagai</a:t>
            </a:r>
            <a:r>
              <a:rPr lang="en-US" dirty="0" smtClean="0"/>
              <a:t> </a:t>
            </a:r>
            <a:r>
              <a:rPr lang="en-US" dirty="0" err="1" smtClean="0"/>
              <a:t>laporan</a:t>
            </a:r>
            <a:r>
              <a:rPr lang="en-US" dirty="0" smtClean="0"/>
              <a:t> </a:t>
            </a:r>
            <a:r>
              <a:rPr lang="en-US" dirty="0" err="1" smtClean="0"/>
              <a:t>Monev</a:t>
            </a:r>
            <a:r>
              <a:rPr lang="en-US" dirty="0" smtClean="0"/>
              <a:t>, LAKIP </a:t>
            </a:r>
            <a:r>
              <a:rPr lang="en-US" dirty="0" err="1" smtClean="0"/>
              <a:t>tidak</a:t>
            </a:r>
            <a:r>
              <a:rPr lang="en-US" dirty="0" smtClean="0"/>
              <a:t> </a:t>
            </a:r>
            <a:r>
              <a:rPr lang="en-US" dirty="0" err="1" smtClean="0"/>
              <a:t>berbasis</a:t>
            </a:r>
            <a:r>
              <a:rPr lang="en-US" dirty="0" smtClean="0"/>
              <a:t> </a:t>
            </a:r>
            <a:r>
              <a:rPr lang="en-US" dirty="0" err="1" smtClean="0"/>
              <a:t>fakta</a:t>
            </a:r>
            <a:r>
              <a:rPr lang="en-US" dirty="0" smtClean="0"/>
              <a:t> &amp; data </a:t>
            </a:r>
            <a:r>
              <a:rPr lang="en-US" dirty="0" err="1" smtClean="0"/>
              <a:t>objektif</a:t>
            </a:r>
            <a:r>
              <a:rPr lang="en-US" dirty="0" smtClean="0"/>
              <a:t>.</a:t>
            </a:r>
          </a:p>
          <a:p>
            <a:pPr marL="514350" indent="-514350">
              <a:spcBef>
                <a:spcPts val="1968"/>
              </a:spcBef>
              <a:buFont typeface="+mj-lt"/>
              <a:buAutoNum type="arabicPeriod"/>
            </a:pPr>
            <a:r>
              <a:rPr lang="en-US" dirty="0" smtClean="0"/>
              <a:t>LAKIP </a:t>
            </a:r>
            <a:r>
              <a:rPr lang="en-US" dirty="0" err="1" smtClean="0"/>
              <a:t>kurang</a:t>
            </a:r>
            <a:r>
              <a:rPr lang="en-US" dirty="0" smtClean="0"/>
              <a:t> </a:t>
            </a:r>
            <a:r>
              <a:rPr lang="en-US" dirty="0" err="1" smtClean="0"/>
              <a:t>terintegrasi</a:t>
            </a:r>
            <a:r>
              <a:rPr lang="en-US" dirty="0" smtClean="0"/>
              <a:t> </a:t>
            </a:r>
            <a:r>
              <a:rPr lang="en-US" dirty="0" err="1" smtClean="0"/>
              <a:t>dengan</a:t>
            </a:r>
            <a:r>
              <a:rPr lang="en-US" dirty="0" smtClean="0"/>
              <a:t> </a:t>
            </a:r>
            <a:r>
              <a:rPr lang="en-US" dirty="0" err="1" smtClean="0"/>
              <a:t>sistem</a:t>
            </a:r>
            <a:r>
              <a:rPr lang="en-US" dirty="0" smtClean="0"/>
              <a:t> </a:t>
            </a:r>
            <a:r>
              <a:rPr lang="en-US" dirty="0" err="1" smtClean="0"/>
              <a:t>perencanaan</a:t>
            </a:r>
            <a:r>
              <a:rPr lang="en-US" dirty="0" smtClean="0"/>
              <a:t> </a:t>
            </a:r>
            <a:r>
              <a:rPr lang="en-US" dirty="0" err="1" smtClean="0"/>
              <a:t>dan</a:t>
            </a:r>
            <a:r>
              <a:rPr lang="en-US" dirty="0" smtClean="0"/>
              <a:t> </a:t>
            </a:r>
            <a:r>
              <a:rPr lang="en-US" dirty="0" err="1" smtClean="0"/>
              <a:t>penganggaran</a:t>
            </a:r>
            <a:r>
              <a:rPr lang="en-US" dirty="0" smtClean="0"/>
              <a:t>.</a:t>
            </a:r>
          </a:p>
          <a:p>
            <a:pPr marL="514350" indent="-514350">
              <a:spcBef>
                <a:spcPts val="1968"/>
              </a:spcBef>
              <a:buFont typeface="+mj-lt"/>
              <a:buAutoNum type="arabicPeriod"/>
            </a:pPr>
            <a:r>
              <a:rPr lang="en-US" dirty="0" err="1" smtClean="0"/>
              <a:t>Belum</a:t>
            </a:r>
            <a:r>
              <a:rPr lang="en-US" dirty="0" smtClean="0"/>
              <a:t> </a:t>
            </a:r>
            <a:r>
              <a:rPr lang="en-US" dirty="0" err="1" smtClean="0"/>
              <a:t>berhasil</a:t>
            </a:r>
            <a:r>
              <a:rPr lang="en-US" dirty="0" smtClean="0"/>
              <a:t> </a:t>
            </a:r>
            <a:r>
              <a:rPr lang="en-US" dirty="0" err="1" smtClean="0"/>
              <a:t>mencegah</a:t>
            </a:r>
            <a:r>
              <a:rPr lang="en-US" dirty="0" smtClean="0"/>
              <a:t> </a:t>
            </a:r>
            <a:r>
              <a:rPr lang="en-US" dirty="0" err="1" smtClean="0"/>
              <a:t>penyimpangan</a:t>
            </a:r>
            <a:r>
              <a:rPr lang="en-US" dirty="0" smtClean="0"/>
              <a:t>, </a:t>
            </a:r>
            <a:r>
              <a:rPr lang="en-US" dirty="0" err="1" smtClean="0"/>
              <a:t>korupsi</a:t>
            </a:r>
            <a:r>
              <a:rPr lang="en-US" dirty="0" smtClean="0"/>
              <a:t> </a:t>
            </a:r>
            <a:r>
              <a:rPr lang="en-US" dirty="0" err="1" smtClean="0"/>
              <a:t>dan</a:t>
            </a:r>
            <a:r>
              <a:rPr lang="en-US" dirty="0" smtClean="0"/>
              <a:t> </a:t>
            </a:r>
            <a:r>
              <a:rPr lang="en-US" dirty="0" err="1" smtClean="0"/>
              <a:t>pemborosan</a:t>
            </a:r>
            <a:r>
              <a:rPr lang="en-US" dirty="0" smtClean="0"/>
              <a:t>.</a:t>
            </a:r>
          </a:p>
          <a:p>
            <a:pPr marL="514350" indent="-514350">
              <a:spcBef>
                <a:spcPts val="1968"/>
              </a:spcBef>
              <a:buFont typeface="+mj-lt"/>
              <a:buAutoNum type="arabicPeriod"/>
            </a:pPr>
            <a:r>
              <a:rPr lang="en-US" dirty="0" err="1" smtClean="0"/>
              <a:t>Pemanfaatan</a:t>
            </a:r>
            <a:r>
              <a:rPr lang="en-US" dirty="0" smtClean="0"/>
              <a:t> </a:t>
            </a:r>
            <a:r>
              <a:rPr lang="en-US" dirty="0" err="1"/>
              <a:t>c</a:t>
            </a:r>
            <a:r>
              <a:rPr lang="en-US" dirty="0" err="1" smtClean="0"/>
              <a:t>enderung</a:t>
            </a:r>
            <a:r>
              <a:rPr lang="en-US" dirty="0" smtClean="0"/>
              <a:t> </a:t>
            </a:r>
            <a:r>
              <a:rPr lang="en-US" dirty="0" err="1" smtClean="0"/>
              <a:t>formalistis</a:t>
            </a:r>
            <a:r>
              <a:rPr lang="en-US" dirty="0" smtClean="0"/>
              <a:t>, </a:t>
            </a:r>
            <a:r>
              <a:rPr lang="en-US" dirty="0" err="1" smtClean="0"/>
              <a:t>sulit</a:t>
            </a:r>
            <a:r>
              <a:rPr lang="en-US" dirty="0" smtClean="0"/>
              <a:t> </a:t>
            </a:r>
            <a:r>
              <a:rPr lang="en-US" dirty="0" err="1" smtClean="0"/>
              <a:t>dijadikan</a:t>
            </a:r>
            <a:r>
              <a:rPr lang="en-US" dirty="0" smtClean="0"/>
              <a:t> </a:t>
            </a:r>
            <a:r>
              <a:rPr lang="en-US" dirty="0" err="1" smtClean="0"/>
              <a:t>pedoman</a:t>
            </a:r>
            <a:r>
              <a:rPr lang="en-US" dirty="0" smtClean="0"/>
              <a:t> </a:t>
            </a:r>
            <a:r>
              <a:rPr lang="en-US" dirty="0" err="1" smtClean="0"/>
              <a:t>evaluasi</a:t>
            </a:r>
            <a:r>
              <a:rPr lang="en-US" dirty="0" smtClean="0"/>
              <a:t> </a:t>
            </a:r>
            <a:r>
              <a:rPr lang="en-US" dirty="0" err="1" smtClean="0"/>
              <a:t>yg</a:t>
            </a:r>
            <a:r>
              <a:rPr lang="en-US" dirty="0" smtClean="0"/>
              <a:t> valid. </a:t>
            </a:r>
            <a:endParaRPr lang="en-US" dirty="0"/>
          </a:p>
        </p:txBody>
      </p:sp>
    </p:spTree>
    <p:extLst>
      <p:ext uri="{BB962C8B-B14F-4D97-AF65-F5344CB8AC3E}">
        <p14:creationId xmlns:p14="http://schemas.microsoft.com/office/powerpoint/2010/main" val="1827343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rIns="132080" rtlCol="0">
            <a:normAutofit fontScale="90000"/>
          </a:bodyPr>
          <a:lstStyle/>
          <a:p>
            <a:pPr eaLnBrk="1" fontAlgn="auto" hangingPunct="1">
              <a:spcAft>
                <a:spcPts val="0"/>
              </a:spcAft>
              <a:defRPr/>
            </a:pPr>
            <a:r>
              <a:rPr lang="en-US" sz="4000">
                <a:latin typeface="Arial" charset="0"/>
                <a:ea typeface="+mj-ea"/>
                <a:cs typeface="Arial" charset="0"/>
              </a:rPr>
              <a:t>Penyerapan DIPA lebih Lambat dari Negara Lain</a:t>
            </a:r>
            <a:endParaRPr lang="en-US" sz="4000">
              <a:latin typeface="Arial" charset="0"/>
              <a:ea typeface="+mj-ea"/>
              <a:cs typeface="+mj-cs"/>
            </a:endParaRPr>
          </a:p>
        </p:txBody>
      </p:sp>
      <p:pic>
        <p:nvPicPr>
          <p:cNvPr id="1945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6295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Rectangle 3"/>
          <p:cNvSpPr>
            <a:spLocks/>
          </p:cNvSpPr>
          <p:nvPr/>
        </p:nvSpPr>
        <p:spPr bwMode="auto">
          <a:xfrm>
            <a:off x="1403350" y="6381750"/>
            <a:ext cx="2387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lnSpc>
                <a:spcPct val="93000"/>
              </a:lnSpc>
              <a:spcBef>
                <a:spcPct val="0"/>
              </a:spcBef>
              <a:buFontTx/>
              <a:buNone/>
            </a:pPr>
            <a:r>
              <a:rPr lang="en-US" altLang="en-US" sz="1200">
                <a:latin typeface="Arial" charset="0"/>
              </a:rPr>
              <a:t>Source: CEIC, World Bank</a:t>
            </a:r>
          </a:p>
        </p:txBody>
      </p:sp>
    </p:spTree>
    <p:extLst>
      <p:ext uri="{BB962C8B-B14F-4D97-AF65-F5344CB8AC3E}">
        <p14:creationId xmlns:p14="http://schemas.microsoft.com/office/powerpoint/2010/main" val="165014194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16013" y="476250"/>
            <a:ext cx="7848600" cy="1143000"/>
          </a:xfrm>
        </p:spPr>
        <p:txBody>
          <a:bodyPr/>
          <a:lstStyle/>
          <a:p>
            <a:pPr eaLnBrk="1" hangingPunct="1"/>
            <a:r>
              <a:rPr lang="id-ID" altLang="en-US" sz="2800">
                <a:ea typeface="ＭＳ Ｐゴシック" charset="-128"/>
              </a:rPr>
              <a:t>Mengapa Kegiatan SKPD Menumpuk di Akhir Tahun?</a:t>
            </a:r>
          </a:p>
        </p:txBody>
      </p:sp>
      <p:graphicFrame>
        <p:nvGraphicFramePr>
          <p:cNvPr id="4" name="Content Placeholder 3"/>
          <p:cNvGraphicFramePr>
            <a:graphicFrameLocks noGrp="1"/>
          </p:cNvGraphicFramePr>
          <p:nvPr>
            <p:ph idx="1"/>
          </p:nvPr>
        </p:nvGraphicFramePr>
        <p:xfrm>
          <a:off x="685800" y="1828800"/>
          <a:ext cx="7848600" cy="1479552"/>
        </p:xfrm>
        <a:graphic>
          <a:graphicData uri="http://schemas.openxmlformats.org/drawingml/2006/table">
            <a:tbl>
              <a:tblPr/>
              <a:tblGrid>
                <a:gridCol w="1201738"/>
                <a:gridCol w="1360487"/>
                <a:gridCol w="2146300"/>
                <a:gridCol w="1570038"/>
                <a:gridCol w="1570037"/>
              </a:tblGrid>
              <a:tr h="369888">
                <a:tc rowSpan="2">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1" i="0" u="none" strike="noStrike" cap="none" normalizeH="0" baseline="0">
                          <a:ln>
                            <a:noFill/>
                          </a:ln>
                          <a:solidFill>
                            <a:srgbClr val="FFFFFF"/>
                          </a:solidFill>
                          <a:effectLst/>
                          <a:latin typeface="Calibri" charset="0"/>
                          <a:ea typeface="ＭＳ Ｐゴシック" charset="-128"/>
                        </a:rPr>
                        <a:t>Jumlah Program</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1" i="0" u="none" strike="noStrike" cap="none" normalizeH="0" baseline="0">
                          <a:ln>
                            <a:noFill/>
                          </a:ln>
                          <a:solidFill>
                            <a:srgbClr val="FFFFFF"/>
                          </a:solidFill>
                          <a:effectLst/>
                          <a:latin typeface="Calibri" charset="0"/>
                          <a:ea typeface="ＭＳ Ｐゴシック" charset="-128"/>
                        </a:rPr>
                        <a:t>Jumlah Kegiatan</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1" i="0" u="none" strike="noStrike" cap="none" normalizeH="0" baseline="0">
                          <a:ln>
                            <a:noFill/>
                          </a:ln>
                          <a:solidFill>
                            <a:srgbClr val="FFFFFF"/>
                          </a:solidFill>
                          <a:effectLst/>
                          <a:latin typeface="Calibri" charset="0"/>
                          <a:ea typeface="ＭＳ Ｐゴシック" charset="-128"/>
                        </a:rPr>
                        <a:t>% Penyelesaian Kegiatan</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69888">
                <a:tc vMerge="1">
                  <a:txBody>
                    <a:bodyPr/>
                    <a:lstStyle/>
                    <a:p>
                      <a:endParaRPr lang="en-US"/>
                    </a:p>
                  </a:txBody>
                  <a:tcPr/>
                </a:tc>
                <a:tc vMerge="1">
                  <a:txBody>
                    <a:bodyPr/>
                    <a:lstStyle/>
                    <a:p>
                      <a:endParaRPr lang="en-US"/>
                    </a:p>
                  </a:txBody>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TW 1</a:t>
                      </a:r>
                    </a:p>
                  </a:txBody>
                  <a:tcPr marT="45700" marB="4570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TW 2</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TW 3</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215</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1283</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0,25</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3,10</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11,05</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d-ID" altLang="en-US" sz="1800" b="0" i="0" u="none" strike="noStrike" cap="none" normalizeH="0" baseline="0">
                        <a:ln>
                          <a:noFill/>
                        </a:ln>
                        <a:solidFill>
                          <a:srgbClr val="000000"/>
                        </a:solidFill>
                        <a:effectLst/>
                        <a:latin typeface="Calibri" charset="0"/>
                        <a:ea typeface="ＭＳ Ｐゴシック" charset="-128"/>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id-ID" altLang="en-US" sz="1800" b="0" i="0" u="none" strike="noStrike" cap="none" normalizeH="0" baseline="0">
                        <a:ln>
                          <a:noFill/>
                        </a:ln>
                        <a:solidFill>
                          <a:srgbClr val="000000"/>
                        </a:solidFill>
                        <a:effectLst/>
                        <a:latin typeface="Calibri" charset="0"/>
                        <a:ea typeface="ＭＳ Ｐゴシック" charset="-128"/>
                      </a:endParaRP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(3 kegiatan)</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(41 kegiatan)</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id-ID" altLang="en-US" sz="1800" b="0" i="0" u="none" strike="noStrike" cap="none" normalizeH="0" baseline="0">
                          <a:ln>
                            <a:noFill/>
                          </a:ln>
                          <a:solidFill>
                            <a:srgbClr val="000000"/>
                          </a:solidFill>
                          <a:effectLst/>
                          <a:latin typeface="Calibri" charset="0"/>
                          <a:ea typeface="ＭＳ Ｐゴシック" charset="-128"/>
                        </a:rPr>
                        <a:t>(142 kegiatan)</a:t>
                      </a:r>
                    </a:p>
                  </a:txBody>
                  <a:tcPr marT="45700" marB="457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Rectangle 4"/>
          <p:cNvSpPr/>
          <p:nvPr/>
        </p:nvSpPr>
        <p:spPr>
          <a:xfrm>
            <a:off x="762000" y="3581400"/>
            <a:ext cx="78486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hangingPunct="1">
              <a:defRPr/>
            </a:pPr>
            <a:r>
              <a:rPr lang="id-ID" dirty="0">
                <a:solidFill>
                  <a:schemeClr val="tx1"/>
                </a:solidFill>
              </a:rPr>
              <a:t>Catatan :</a:t>
            </a:r>
          </a:p>
          <a:p>
            <a:pPr marL="342900" indent="-342900" eaLnBrk="1" hangingPunct="1">
              <a:buFontTx/>
              <a:buAutoNum type="arabicPeriod"/>
              <a:defRPr/>
            </a:pPr>
            <a:r>
              <a:rPr lang="id-ID" dirty="0">
                <a:solidFill>
                  <a:schemeClr val="tx1"/>
                </a:solidFill>
              </a:rPr>
              <a:t>Sumber data Evaluasi Pelaksanaan Program Pembangunan Daerah Provinsi DIY</a:t>
            </a:r>
          </a:p>
          <a:p>
            <a:pPr marL="342900" indent="-342900" eaLnBrk="1" hangingPunct="1">
              <a:buFontTx/>
              <a:buAutoNum type="arabicPeriod"/>
              <a:defRPr/>
            </a:pPr>
            <a:r>
              <a:rPr lang="id-ID" dirty="0">
                <a:solidFill>
                  <a:schemeClr val="tx1"/>
                </a:solidFill>
              </a:rPr>
              <a:t>Pada Triwulan 4 harus menyelesaikan 1141 kegiatan</a:t>
            </a:r>
          </a:p>
          <a:p>
            <a:pPr marL="342900" indent="-342900" eaLnBrk="1" hangingPunct="1">
              <a:buFontTx/>
              <a:buAutoNum type="arabicPeriod"/>
              <a:defRPr/>
            </a:pPr>
            <a:r>
              <a:rPr lang="id-ID" dirty="0">
                <a:solidFill>
                  <a:schemeClr val="tx1"/>
                </a:solidFill>
              </a:rPr>
              <a:t>Kondisi yang demikian apakah sudah cukup baik dari sisi perencanaan?</a:t>
            </a:r>
          </a:p>
          <a:p>
            <a:pPr marL="342900" indent="-342900" eaLnBrk="1" hangingPunct="1">
              <a:buFontTx/>
              <a:buAutoNum type="arabicPeriod"/>
              <a:defRPr/>
            </a:pPr>
            <a:endParaRPr lang="id-ID" dirty="0">
              <a:solidFill>
                <a:schemeClr val="tx1"/>
              </a:solidFill>
            </a:endParaRPr>
          </a:p>
          <a:p>
            <a:pPr marL="342900" indent="-342900" eaLnBrk="1" hangingPunct="1">
              <a:buFontTx/>
              <a:buAutoNum type="arabicPeriod"/>
              <a:defRPr/>
            </a:pPr>
            <a:endParaRPr lang="id-ID" dirty="0"/>
          </a:p>
        </p:txBody>
      </p:sp>
    </p:spTree>
    <p:extLst>
      <p:ext uri="{BB962C8B-B14F-4D97-AF65-F5344CB8AC3E}">
        <p14:creationId xmlns:p14="http://schemas.microsoft.com/office/powerpoint/2010/main" val="1953938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706437"/>
          </a:xfrm>
        </p:spPr>
        <p:txBody>
          <a:bodyPr/>
          <a:lstStyle/>
          <a:p>
            <a:r>
              <a:rPr lang="en-US" altLang="en-US" sz="3600">
                <a:ea typeface="ＭＳ Ｐゴシック" charset="-128"/>
              </a:rPr>
              <a:t>Komposisi Belanja Daerah Secara Nasional</a:t>
            </a:r>
          </a:p>
        </p:txBody>
      </p:sp>
      <p:graphicFrame>
        <p:nvGraphicFramePr>
          <p:cNvPr id="5" name="Chart 4"/>
          <p:cNvGraphicFramePr>
            <a:graphicFrameLocks/>
          </p:cNvGraphicFramePr>
          <p:nvPr/>
        </p:nvGraphicFramePr>
        <p:xfrm>
          <a:off x="571500" y="1235074"/>
          <a:ext cx="7960940" cy="5362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6654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1524000"/>
            <a:ext cx="8915400" cy="4070610"/>
          </a:xfrm>
          <a:prstGeom prst="rect">
            <a:avLst/>
          </a:prstGeom>
        </p:spPr>
      </p:pic>
      <p:sp>
        <p:nvSpPr>
          <p:cNvPr id="6" name="TextBox 5"/>
          <p:cNvSpPr txBox="1"/>
          <p:nvPr/>
        </p:nvSpPr>
        <p:spPr>
          <a:xfrm>
            <a:off x="152400" y="457200"/>
            <a:ext cx="8305800" cy="954107"/>
          </a:xfrm>
          <a:prstGeom prst="rect">
            <a:avLst/>
          </a:prstGeom>
          <a:noFill/>
        </p:spPr>
        <p:txBody>
          <a:bodyPr wrap="square" rtlCol="0">
            <a:spAutoFit/>
          </a:bodyPr>
          <a:lstStyle/>
          <a:p>
            <a:pPr algn="ctr"/>
            <a:r>
              <a:rPr lang="en-US" sz="2800" b="1" dirty="0" err="1" smtClean="0"/>
              <a:t>Indeks</a:t>
            </a:r>
            <a:r>
              <a:rPr lang="en-US" sz="2800" b="1" dirty="0" smtClean="0"/>
              <a:t> </a:t>
            </a:r>
            <a:r>
              <a:rPr lang="en-US" sz="2800" b="1" dirty="0" err="1" smtClean="0"/>
              <a:t>Persepsi</a:t>
            </a:r>
            <a:r>
              <a:rPr lang="en-US" sz="2800" b="1" dirty="0" smtClean="0"/>
              <a:t> </a:t>
            </a:r>
            <a:r>
              <a:rPr lang="en-US" sz="2800" b="1" dirty="0" err="1" smtClean="0"/>
              <a:t>Korupsi</a:t>
            </a:r>
            <a:r>
              <a:rPr lang="en-US" sz="2800" b="1" dirty="0" smtClean="0"/>
              <a:t>: </a:t>
            </a:r>
          </a:p>
          <a:p>
            <a:pPr algn="ctr"/>
            <a:r>
              <a:rPr lang="en-US" sz="2800" b="1" i="1" dirty="0" smtClean="0"/>
              <a:t>Trend</a:t>
            </a:r>
            <a:r>
              <a:rPr lang="en-US" sz="2800" b="1" dirty="0" smtClean="0"/>
              <a:t> </a:t>
            </a:r>
            <a:r>
              <a:rPr lang="en-US" sz="2800" b="1" dirty="0" err="1" smtClean="0"/>
              <a:t>Meningkat</a:t>
            </a:r>
            <a:r>
              <a:rPr lang="en-US" sz="2800" b="1" dirty="0" smtClean="0"/>
              <a:t>, </a:t>
            </a:r>
            <a:r>
              <a:rPr lang="en-US" sz="2800" b="1" dirty="0" err="1" smtClean="0"/>
              <a:t>Tetapi</a:t>
            </a:r>
            <a:r>
              <a:rPr lang="en-US" sz="2800" b="1" dirty="0" smtClean="0"/>
              <a:t> </a:t>
            </a:r>
            <a:r>
              <a:rPr lang="en-US" sz="2800" b="1" dirty="0" err="1" smtClean="0"/>
              <a:t>Sangat</a:t>
            </a:r>
            <a:r>
              <a:rPr lang="en-US" sz="2800" b="1" dirty="0" smtClean="0"/>
              <a:t> </a:t>
            </a:r>
            <a:r>
              <a:rPr lang="en-US" sz="2800" b="1" dirty="0" err="1" smtClean="0"/>
              <a:t>Lambat</a:t>
            </a:r>
            <a:r>
              <a:rPr lang="en-US" sz="2800" b="1" dirty="0" smtClean="0"/>
              <a:t>…</a:t>
            </a:r>
            <a:endParaRPr lang="en-US" sz="2800" b="1" dirty="0"/>
          </a:p>
        </p:txBody>
      </p:sp>
    </p:spTree>
    <p:extLst>
      <p:ext uri="{BB962C8B-B14F-4D97-AF65-F5344CB8AC3E}">
        <p14:creationId xmlns:p14="http://schemas.microsoft.com/office/powerpoint/2010/main" val="1159307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p:txBody>
          <a:bodyPr/>
          <a:lstStyle/>
          <a:p>
            <a:pPr eaLnBrk="1" hangingPunct="1">
              <a:defRPr/>
            </a:pPr>
            <a:endParaRPr lang="en-US" altLang="en-US"/>
          </a:p>
        </p:txBody>
      </p:sp>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089025"/>
            <a:ext cx="63341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939800"/>
            <a:ext cx="6469063"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1"/>
          <p:cNvSpPr txBox="1">
            <a:spLocks noChangeArrowheads="1"/>
          </p:cNvSpPr>
          <p:nvPr/>
        </p:nvSpPr>
        <p:spPr bwMode="auto">
          <a:xfrm>
            <a:off x="611188" y="609282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422E1F"/>
                </a:solidFill>
                <a:latin typeface="Bodoni SvtyTwo ITC TT-Book" charset="0"/>
                <a:ea typeface="ヒラギノ明朝 ProN W3" charset="-128"/>
                <a:sym typeface="Bodoni SvtyTwo ITC TT-Book" charset="0"/>
              </a:defRPr>
            </a:lvl1pPr>
            <a:lvl2pPr marL="742950" indent="-285750">
              <a:defRPr sz="2400">
                <a:solidFill>
                  <a:srgbClr val="422E1F"/>
                </a:solidFill>
                <a:latin typeface="Bodoni SvtyTwo ITC TT-Book" charset="0"/>
                <a:ea typeface="ヒラギノ明朝 ProN W3" charset="-128"/>
                <a:sym typeface="Bodoni SvtyTwo ITC TT-Book" charset="0"/>
              </a:defRPr>
            </a:lvl2pPr>
            <a:lvl3pPr marL="1143000" indent="-228600">
              <a:defRPr sz="2400">
                <a:solidFill>
                  <a:srgbClr val="422E1F"/>
                </a:solidFill>
                <a:latin typeface="Bodoni SvtyTwo ITC TT-Book" charset="0"/>
                <a:ea typeface="ヒラギノ明朝 ProN W3" charset="-128"/>
                <a:sym typeface="Bodoni SvtyTwo ITC TT-Book" charset="0"/>
              </a:defRPr>
            </a:lvl3pPr>
            <a:lvl4pPr marL="1600200" indent="-228600">
              <a:defRPr sz="2400">
                <a:solidFill>
                  <a:srgbClr val="422E1F"/>
                </a:solidFill>
                <a:latin typeface="Bodoni SvtyTwo ITC TT-Book" charset="0"/>
                <a:ea typeface="ヒラギノ明朝 ProN W3" charset="-128"/>
                <a:sym typeface="Bodoni SvtyTwo ITC TT-Book" charset="0"/>
              </a:defRPr>
            </a:lvl4pPr>
            <a:lvl5pPr marL="2057400" indent="-228600">
              <a:defRPr sz="2400">
                <a:solidFill>
                  <a:srgbClr val="422E1F"/>
                </a:solidFill>
                <a:latin typeface="Bodoni SvtyTwo ITC TT-Book" charset="0"/>
                <a:ea typeface="ヒラギノ明朝 ProN W3" charset="-128"/>
                <a:sym typeface="Bodoni SvtyTwo ITC TT-Book" charset="0"/>
              </a:defRPr>
            </a:lvl5pPr>
            <a:lvl6pPr marL="25146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6pPr>
            <a:lvl7pPr marL="29718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7pPr>
            <a:lvl8pPr marL="34290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8pPr>
            <a:lvl9pPr marL="38862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9pPr>
          </a:lstStyle>
          <a:p>
            <a:r>
              <a:rPr lang="en-US" altLang="en-US"/>
              <a:t>Sumber: GDS, 2007</a:t>
            </a:r>
          </a:p>
        </p:txBody>
      </p:sp>
    </p:spTree>
    <p:extLst>
      <p:ext uri="{BB962C8B-B14F-4D97-AF65-F5344CB8AC3E}">
        <p14:creationId xmlns:p14="http://schemas.microsoft.com/office/powerpoint/2010/main" val="652718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010" y="933416"/>
            <a:ext cx="6751629" cy="506491"/>
          </a:xfrm>
        </p:spPr>
        <p:txBody>
          <a:bodyPr>
            <a:noAutofit/>
          </a:bodyPr>
          <a:lstStyle/>
          <a:p>
            <a:r>
              <a:rPr lang="en-US" sz="2100" dirty="0" err="1">
                <a:latin typeface="Progress ORDIN" pitchFamily="50" charset="0"/>
              </a:rPr>
              <a:t>Catatan</a:t>
            </a:r>
            <a:r>
              <a:rPr lang="en-US" sz="2100" dirty="0">
                <a:latin typeface="Progress ORDIN" pitchFamily="50" charset="0"/>
              </a:rPr>
              <a:t> </a:t>
            </a:r>
            <a:r>
              <a:rPr lang="en-US" sz="2100" dirty="0" err="1">
                <a:latin typeface="Progress ORDIN" pitchFamily="50" charset="0"/>
              </a:rPr>
              <a:t>Kelemahan</a:t>
            </a:r>
            <a:r>
              <a:rPr lang="en-US" sz="2100" dirty="0">
                <a:latin typeface="Progress ORDIN" pitchFamily="50" charset="0"/>
              </a:rPr>
              <a:t> </a:t>
            </a:r>
            <a:r>
              <a:rPr lang="en-US" sz="2100" dirty="0" err="1">
                <a:latin typeface="Progress ORDIN" pitchFamily="50" charset="0"/>
              </a:rPr>
              <a:t>Reformasi</a:t>
            </a:r>
            <a:r>
              <a:rPr lang="en-US" sz="2100" dirty="0">
                <a:latin typeface="Progress ORDIN" pitchFamily="50" charset="0"/>
              </a:rPr>
              <a:t> </a:t>
            </a:r>
            <a:r>
              <a:rPr lang="en-US" sz="2100" dirty="0" err="1" smtClean="0">
                <a:latin typeface="Progress ORDIN" pitchFamily="50" charset="0"/>
              </a:rPr>
              <a:t>BirokRasi</a:t>
            </a:r>
            <a:endParaRPr lang="en-US" sz="2100" dirty="0">
              <a:latin typeface="Progress ORDIN" pitchFamily="50"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010" y="1808609"/>
            <a:ext cx="634761" cy="634761"/>
          </a:xfrm>
          <a:prstGeom prst="rect">
            <a:avLst/>
          </a:prstGeom>
        </p:spPr>
      </p:pic>
      <p:sp>
        <p:nvSpPr>
          <p:cNvPr id="6" name="Rectangle 5"/>
          <p:cNvSpPr/>
          <p:nvPr/>
        </p:nvSpPr>
        <p:spPr>
          <a:xfrm>
            <a:off x="1331218" y="1808609"/>
            <a:ext cx="7345772" cy="1200329"/>
          </a:xfrm>
          <a:prstGeom prst="rect">
            <a:avLst/>
          </a:prstGeom>
        </p:spPr>
        <p:txBody>
          <a:bodyPr wrap="square">
            <a:spAutoFit/>
          </a:bodyPr>
          <a:lstStyle/>
          <a:p>
            <a:r>
              <a:rPr lang="en-US" dirty="0" err="1">
                <a:latin typeface="Typo Grotesk" panose="02000500000000000000" pitchFamily="2" charset="0"/>
              </a:rPr>
              <a:t>Terjadi</a:t>
            </a:r>
            <a:r>
              <a:rPr lang="en-US" dirty="0">
                <a:latin typeface="Typo Grotesk" panose="02000500000000000000" pitchFamily="2" charset="0"/>
              </a:rPr>
              <a:t> </a:t>
            </a:r>
            <a:r>
              <a:rPr lang="en-US" dirty="0" err="1">
                <a:latin typeface="Typo Grotesk" panose="02000500000000000000" pitchFamily="2" charset="0"/>
              </a:rPr>
              <a:t>penekanan</a:t>
            </a:r>
            <a:r>
              <a:rPr lang="en-US" dirty="0">
                <a:latin typeface="Typo Grotesk" panose="02000500000000000000" pitchFamily="2" charset="0"/>
              </a:rPr>
              <a:t> </a:t>
            </a:r>
            <a:r>
              <a:rPr lang="en-US" dirty="0" err="1">
                <a:latin typeface="Typo Grotesk" panose="02000500000000000000" pitchFamily="2" charset="0"/>
              </a:rPr>
              <a:t>kepada</a:t>
            </a:r>
            <a:r>
              <a:rPr lang="en-US" dirty="0">
                <a:latin typeface="Typo Grotesk" panose="02000500000000000000" pitchFamily="2" charset="0"/>
              </a:rPr>
              <a:t> </a:t>
            </a:r>
            <a:r>
              <a:rPr lang="en-US" dirty="0" err="1">
                <a:latin typeface="Typo Grotesk" panose="02000500000000000000" pitchFamily="2" charset="0"/>
              </a:rPr>
              <a:t>kebijakan</a:t>
            </a:r>
            <a:r>
              <a:rPr lang="en-US" dirty="0">
                <a:latin typeface="Typo Grotesk" panose="02000500000000000000" pitchFamily="2" charset="0"/>
              </a:rPr>
              <a:t> </a:t>
            </a:r>
            <a:r>
              <a:rPr lang="en-US" dirty="0" err="1">
                <a:latin typeface="Typo Grotesk" panose="02000500000000000000" pitchFamily="2" charset="0"/>
              </a:rPr>
              <a:t>renumerasi</a:t>
            </a:r>
            <a:r>
              <a:rPr lang="en-US" dirty="0">
                <a:latin typeface="Typo Grotesk" panose="02000500000000000000" pitchFamily="2" charset="0"/>
              </a:rPr>
              <a:t> </a:t>
            </a:r>
            <a:r>
              <a:rPr lang="en-US" dirty="0" err="1">
                <a:latin typeface="Typo Grotesk" panose="02000500000000000000" pitchFamily="2" charset="0"/>
              </a:rPr>
              <a:t>Sebelum</a:t>
            </a:r>
            <a:r>
              <a:rPr lang="en-US" dirty="0">
                <a:latin typeface="Typo Grotesk" panose="02000500000000000000" pitchFamily="2" charset="0"/>
              </a:rPr>
              <a:t> </a:t>
            </a:r>
            <a:r>
              <a:rPr lang="en-US" dirty="0" err="1">
                <a:latin typeface="Typo Grotesk" panose="02000500000000000000" pitchFamily="2" charset="0"/>
              </a:rPr>
              <a:t>pelaksanaan</a:t>
            </a:r>
            <a:r>
              <a:rPr lang="en-US" dirty="0">
                <a:latin typeface="Typo Grotesk" panose="02000500000000000000" pitchFamily="2" charset="0"/>
              </a:rPr>
              <a:t> GDRB, </a:t>
            </a:r>
            <a:r>
              <a:rPr lang="en-US" dirty="0" err="1">
                <a:latin typeface="Typo Grotesk" panose="02000500000000000000" pitchFamily="2" charset="0"/>
              </a:rPr>
              <a:t>belanja</a:t>
            </a:r>
            <a:r>
              <a:rPr lang="en-US" dirty="0">
                <a:latin typeface="Typo Grotesk" panose="02000500000000000000" pitchFamily="2" charset="0"/>
              </a:rPr>
              <a:t> </a:t>
            </a:r>
            <a:r>
              <a:rPr lang="en-US" dirty="0" err="1">
                <a:latin typeface="Typo Grotesk" panose="02000500000000000000" pitchFamily="2" charset="0"/>
              </a:rPr>
              <a:t>pegawai</a:t>
            </a:r>
            <a:r>
              <a:rPr lang="en-US" dirty="0">
                <a:latin typeface="Typo Grotesk" panose="02000500000000000000" pitchFamily="2" charset="0"/>
              </a:rPr>
              <a:t> </a:t>
            </a:r>
            <a:r>
              <a:rPr lang="en-US" dirty="0" err="1">
                <a:latin typeface="Typo Grotesk" panose="02000500000000000000" pitchFamily="2" charset="0"/>
              </a:rPr>
              <a:t>mencapai</a:t>
            </a:r>
            <a:r>
              <a:rPr lang="en-US" dirty="0">
                <a:latin typeface="Typo Grotesk" panose="02000500000000000000" pitchFamily="2" charset="0"/>
              </a:rPr>
              <a:t> </a:t>
            </a:r>
            <a:r>
              <a:rPr lang="en-US" dirty="0" err="1">
                <a:latin typeface="Typo Grotesk" panose="02000500000000000000" pitchFamily="2" charset="0"/>
              </a:rPr>
              <a:t>Rp</a:t>
            </a:r>
            <a:r>
              <a:rPr lang="en-US" dirty="0">
                <a:latin typeface="Typo Grotesk" panose="02000500000000000000" pitchFamily="2" charset="0"/>
              </a:rPr>
              <a:t> 127 </a:t>
            </a:r>
            <a:r>
              <a:rPr lang="en-US" dirty="0" err="1">
                <a:latin typeface="Typo Grotesk" panose="02000500000000000000" pitchFamily="2" charset="0"/>
              </a:rPr>
              <a:t>triliun</a:t>
            </a:r>
            <a:r>
              <a:rPr lang="en-US" dirty="0">
                <a:latin typeface="Typo Grotesk" panose="02000500000000000000" pitchFamily="2" charset="0"/>
              </a:rPr>
              <a:t> </a:t>
            </a:r>
            <a:r>
              <a:rPr lang="en-US" dirty="0" err="1">
                <a:latin typeface="Typo Grotesk" panose="02000500000000000000" pitchFamily="2" charset="0"/>
              </a:rPr>
              <a:t>pada</a:t>
            </a:r>
            <a:r>
              <a:rPr lang="en-US" dirty="0">
                <a:latin typeface="Typo Grotesk" panose="02000500000000000000" pitchFamily="2" charset="0"/>
              </a:rPr>
              <a:t> </a:t>
            </a:r>
            <a:r>
              <a:rPr lang="en-US" dirty="0" err="1">
                <a:latin typeface="Typo Grotesk" panose="02000500000000000000" pitchFamily="2" charset="0"/>
              </a:rPr>
              <a:t>tahun</a:t>
            </a:r>
            <a:r>
              <a:rPr lang="en-US" dirty="0">
                <a:latin typeface="Typo Grotesk" panose="02000500000000000000" pitchFamily="2" charset="0"/>
              </a:rPr>
              <a:t> 2009 </a:t>
            </a:r>
            <a:r>
              <a:rPr lang="en-US" dirty="0" err="1">
                <a:latin typeface="Typo Grotesk" panose="02000500000000000000" pitchFamily="2" charset="0"/>
              </a:rPr>
              <a:t>dan</a:t>
            </a:r>
            <a:r>
              <a:rPr lang="en-US" dirty="0">
                <a:latin typeface="Typo Grotesk" panose="02000500000000000000" pitchFamily="2" charset="0"/>
              </a:rPr>
              <a:t> </a:t>
            </a:r>
            <a:r>
              <a:rPr lang="en-US" dirty="0" err="1">
                <a:latin typeface="Typo Grotesk" panose="02000500000000000000" pitchFamily="2" charset="0"/>
              </a:rPr>
              <a:t>setelah</a:t>
            </a:r>
            <a:r>
              <a:rPr lang="en-US" dirty="0">
                <a:latin typeface="Typo Grotesk" panose="02000500000000000000" pitchFamily="2" charset="0"/>
              </a:rPr>
              <a:t> </a:t>
            </a:r>
            <a:r>
              <a:rPr lang="en-US" dirty="0" err="1">
                <a:latin typeface="Typo Grotesk" panose="02000500000000000000" pitchFamily="2" charset="0"/>
              </a:rPr>
              <a:t>pelaksanaan</a:t>
            </a:r>
            <a:r>
              <a:rPr lang="en-US" dirty="0">
                <a:latin typeface="Typo Grotesk" panose="02000500000000000000" pitchFamily="2" charset="0"/>
              </a:rPr>
              <a:t> </a:t>
            </a:r>
            <a:r>
              <a:rPr lang="en-US" dirty="0" err="1">
                <a:latin typeface="Typo Grotesk" panose="02000500000000000000" pitchFamily="2" charset="0"/>
              </a:rPr>
              <a:t>kebijakan</a:t>
            </a:r>
            <a:r>
              <a:rPr lang="en-US" dirty="0">
                <a:latin typeface="Typo Grotesk" panose="02000500000000000000" pitchFamily="2" charset="0"/>
              </a:rPr>
              <a:t> RB </a:t>
            </a:r>
            <a:r>
              <a:rPr lang="en-US" dirty="0" err="1">
                <a:latin typeface="Typo Grotesk" panose="02000500000000000000" pitchFamily="2" charset="0"/>
              </a:rPr>
              <a:t>terkait</a:t>
            </a:r>
            <a:r>
              <a:rPr lang="en-US" dirty="0">
                <a:latin typeface="Typo Grotesk" panose="02000500000000000000" pitchFamily="2" charset="0"/>
              </a:rPr>
              <a:t> </a:t>
            </a:r>
            <a:r>
              <a:rPr lang="en-US" dirty="0" err="1">
                <a:latin typeface="Typo Grotesk" panose="02000500000000000000" pitchFamily="2" charset="0"/>
              </a:rPr>
              <a:t>remunerasi</a:t>
            </a:r>
            <a:r>
              <a:rPr lang="en-US" dirty="0">
                <a:latin typeface="Typo Grotesk" panose="02000500000000000000" pitchFamily="2" charset="0"/>
              </a:rPr>
              <a:t> </a:t>
            </a:r>
            <a:r>
              <a:rPr lang="en-US" dirty="0" err="1">
                <a:latin typeface="Typo Grotesk" panose="02000500000000000000" pitchFamily="2" charset="0"/>
              </a:rPr>
              <a:t>baru</a:t>
            </a:r>
            <a:r>
              <a:rPr lang="en-US" dirty="0">
                <a:latin typeface="Typo Grotesk" panose="02000500000000000000" pitchFamily="2" charset="0"/>
              </a:rPr>
              <a:t>, </a:t>
            </a:r>
            <a:r>
              <a:rPr lang="en-US" dirty="0" err="1">
                <a:latin typeface="Typo Grotesk" panose="02000500000000000000" pitchFamily="2" charset="0"/>
              </a:rPr>
              <a:t>belanja</a:t>
            </a:r>
            <a:r>
              <a:rPr lang="en-US" dirty="0">
                <a:latin typeface="Typo Grotesk" panose="02000500000000000000" pitchFamily="2" charset="0"/>
              </a:rPr>
              <a:t> </a:t>
            </a:r>
            <a:r>
              <a:rPr lang="en-US" dirty="0" err="1">
                <a:latin typeface="Typo Grotesk" panose="02000500000000000000" pitchFamily="2" charset="0"/>
              </a:rPr>
              <a:t>pegawai</a:t>
            </a:r>
            <a:r>
              <a:rPr lang="en-US" dirty="0">
                <a:latin typeface="Typo Grotesk" panose="02000500000000000000" pitchFamily="2" charset="0"/>
              </a:rPr>
              <a:t> </a:t>
            </a:r>
            <a:r>
              <a:rPr lang="en-US" dirty="0" err="1">
                <a:latin typeface="Typo Grotesk" panose="02000500000000000000" pitchFamily="2" charset="0"/>
              </a:rPr>
              <a:t>mencapai</a:t>
            </a:r>
            <a:r>
              <a:rPr lang="en-US" dirty="0">
                <a:latin typeface="Typo Grotesk" panose="02000500000000000000" pitchFamily="2" charset="0"/>
              </a:rPr>
              <a:t> </a:t>
            </a:r>
            <a:r>
              <a:rPr lang="en-US" dirty="0" err="1">
                <a:latin typeface="Typo Grotesk" panose="02000500000000000000" pitchFamily="2" charset="0"/>
              </a:rPr>
              <a:t>Rp</a:t>
            </a:r>
            <a:r>
              <a:rPr lang="en-US" dirty="0">
                <a:latin typeface="Typo Grotesk" panose="02000500000000000000" pitchFamily="2" charset="0"/>
              </a:rPr>
              <a:t> 263 </a:t>
            </a:r>
            <a:r>
              <a:rPr lang="en-US" dirty="0" err="1">
                <a:latin typeface="Typo Grotesk" panose="02000500000000000000" pitchFamily="2" charset="0"/>
              </a:rPr>
              <a:t>triliun</a:t>
            </a:r>
            <a:r>
              <a:rPr lang="en-US" dirty="0">
                <a:latin typeface="Typo Grotesk" panose="02000500000000000000" pitchFamily="2" charset="0"/>
              </a:rPr>
              <a:t> </a:t>
            </a:r>
            <a:r>
              <a:rPr lang="en-US" dirty="0" err="1">
                <a:latin typeface="Typo Grotesk" panose="02000500000000000000" pitchFamily="2" charset="0"/>
              </a:rPr>
              <a:t>pada</a:t>
            </a:r>
            <a:r>
              <a:rPr lang="en-US" dirty="0">
                <a:latin typeface="Typo Grotesk" panose="02000500000000000000" pitchFamily="2" charset="0"/>
              </a:rPr>
              <a:t> </a:t>
            </a:r>
            <a:r>
              <a:rPr lang="en-US" dirty="0" err="1">
                <a:latin typeface="Typo Grotesk" panose="02000500000000000000" pitchFamily="2" charset="0"/>
              </a:rPr>
              <a:t>tahun</a:t>
            </a:r>
            <a:r>
              <a:rPr lang="en-US" dirty="0">
                <a:latin typeface="Typo Grotesk" panose="02000500000000000000" pitchFamily="2" charset="0"/>
              </a:rPr>
              <a:t> 2014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09" y="3074923"/>
            <a:ext cx="634583" cy="634583"/>
          </a:xfrm>
          <a:prstGeom prst="rect">
            <a:avLst/>
          </a:prstGeom>
        </p:spPr>
      </p:pic>
      <p:sp>
        <p:nvSpPr>
          <p:cNvPr id="8" name="Rectangle 7"/>
          <p:cNvSpPr/>
          <p:nvPr/>
        </p:nvSpPr>
        <p:spPr>
          <a:xfrm>
            <a:off x="1331218" y="3074923"/>
            <a:ext cx="7345772" cy="923330"/>
          </a:xfrm>
          <a:prstGeom prst="rect">
            <a:avLst/>
          </a:prstGeom>
        </p:spPr>
        <p:txBody>
          <a:bodyPr wrap="square">
            <a:spAutoFit/>
          </a:bodyPr>
          <a:lstStyle/>
          <a:p>
            <a:r>
              <a:rPr lang="en-US" dirty="0" err="1">
                <a:latin typeface="Typo Grotesk" panose="02000500000000000000" pitchFamily="2" charset="0"/>
              </a:rPr>
              <a:t>Terjadi</a:t>
            </a:r>
            <a:r>
              <a:rPr lang="en-US" dirty="0">
                <a:latin typeface="Typo Grotesk" panose="02000500000000000000" pitchFamily="2" charset="0"/>
              </a:rPr>
              <a:t> </a:t>
            </a:r>
            <a:r>
              <a:rPr lang="en-US" dirty="0" err="1">
                <a:latin typeface="Typo Grotesk" panose="02000500000000000000" pitchFamily="2" charset="0"/>
              </a:rPr>
              <a:t>formalisme</a:t>
            </a:r>
            <a:r>
              <a:rPr lang="en-US" dirty="0">
                <a:latin typeface="Typo Grotesk" panose="02000500000000000000" pitchFamily="2" charset="0"/>
              </a:rPr>
              <a:t> proses RB yang </a:t>
            </a:r>
            <a:r>
              <a:rPr lang="en-US" dirty="0" err="1">
                <a:latin typeface="Typo Grotesk" panose="02000500000000000000" pitchFamily="2" charset="0"/>
              </a:rPr>
              <a:t>berlebihan</a:t>
            </a:r>
            <a:r>
              <a:rPr lang="en-US" dirty="0">
                <a:latin typeface="Typo Grotesk" panose="02000500000000000000" pitchFamily="2" charset="0"/>
              </a:rPr>
              <a:t>, </a:t>
            </a:r>
            <a:r>
              <a:rPr lang="en-US" dirty="0" err="1">
                <a:latin typeface="Typo Grotesk" panose="02000500000000000000" pitchFamily="2" charset="0"/>
              </a:rPr>
              <a:t>sehingga</a:t>
            </a:r>
            <a:r>
              <a:rPr lang="en-US" dirty="0">
                <a:latin typeface="Typo Grotesk" panose="02000500000000000000" pitchFamily="2" charset="0"/>
              </a:rPr>
              <a:t> RB </a:t>
            </a:r>
            <a:r>
              <a:rPr lang="en-US" dirty="0" err="1">
                <a:latin typeface="Typo Grotesk" panose="02000500000000000000" pitchFamily="2" charset="0"/>
              </a:rPr>
              <a:t>cenderung</a:t>
            </a:r>
            <a:r>
              <a:rPr lang="en-US" dirty="0">
                <a:latin typeface="Typo Grotesk" panose="02000500000000000000" pitchFamily="2" charset="0"/>
              </a:rPr>
              <a:t> </a:t>
            </a:r>
            <a:r>
              <a:rPr lang="en-US" dirty="0" err="1">
                <a:latin typeface="Typo Grotesk" panose="02000500000000000000" pitchFamily="2" charset="0"/>
              </a:rPr>
              <a:t>membebani</a:t>
            </a:r>
            <a:r>
              <a:rPr lang="en-US" dirty="0">
                <a:latin typeface="Typo Grotesk" panose="02000500000000000000" pitchFamily="2" charset="0"/>
              </a:rPr>
              <a:t> </a:t>
            </a:r>
            <a:r>
              <a:rPr lang="en-US" dirty="0" err="1">
                <a:latin typeface="Typo Grotesk" panose="02000500000000000000" pitchFamily="2" charset="0"/>
              </a:rPr>
              <a:t>pekerjaan</a:t>
            </a:r>
            <a:r>
              <a:rPr lang="en-US" dirty="0">
                <a:latin typeface="Typo Grotesk" panose="02000500000000000000" pitchFamily="2" charset="0"/>
              </a:rPr>
              <a:t> internal </a:t>
            </a:r>
            <a:r>
              <a:rPr lang="en-US" dirty="0" err="1">
                <a:latin typeface="Typo Grotesk" panose="02000500000000000000" pitchFamily="2" charset="0"/>
              </a:rPr>
              <a:t>birokrasi</a:t>
            </a:r>
            <a:r>
              <a:rPr lang="en-US" dirty="0">
                <a:latin typeface="Typo Grotesk" panose="02000500000000000000" pitchFamily="2" charset="0"/>
              </a:rPr>
              <a:t> </a:t>
            </a:r>
            <a:r>
              <a:rPr lang="en-US" dirty="0" err="1">
                <a:latin typeface="Typo Grotesk" panose="02000500000000000000" pitchFamily="2" charset="0"/>
              </a:rPr>
              <a:t>karena</a:t>
            </a:r>
            <a:r>
              <a:rPr lang="en-US" dirty="0">
                <a:latin typeface="Typo Grotesk" panose="02000500000000000000" pitchFamily="2" charset="0"/>
              </a:rPr>
              <a:t> </a:t>
            </a:r>
            <a:r>
              <a:rPr lang="en-US" dirty="0" err="1">
                <a:latin typeface="Typo Grotesk" panose="02000500000000000000" pitchFamily="2" charset="0"/>
              </a:rPr>
              <a:t>tuntutan</a:t>
            </a:r>
            <a:r>
              <a:rPr lang="en-US" dirty="0">
                <a:latin typeface="Typo Grotesk" panose="02000500000000000000" pitchFamily="2" charset="0"/>
              </a:rPr>
              <a:t> </a:t>
            </a:r>
            <a:r>
              <a:rPr lang="en-US" i="1" dirty="0">
                <a:latin typeface="Typo Grotesk" panose="02000500000000000000" pitchFamily="2" charset="0"/>
              </a:rPr>
              <a:t>paperwork </a:t>
            </a:r>
            <a:r>
              <a:rPr lang="en-US" dirty="0" err="1">
                <a:latin typeface="Typo Grotesk" panose="02000500000000000000" pitchFamily="2" charset="0"/>
              </a:rPr>
              <a:t>terkait</a:t>
            </a:r>
            <a:r>
              <a:rPr lang="en-US" dirty="0">
                <a:latin typeface="Typo Grotesk" panose="02000500000000000000" pitchFamily="2" charset="0"/>
              </a:rPr>
              <a:t> </a:t>
            </a:r>
            <a:r>
              <a:rPr lang="en-US" dirty="0" err="1">
                <a:latin typeface="Typo Grotesk" panose="02000500000000000000" pitchFamily="2" charset="0"/>
              </a:rPr>
              <a:t>dengan</a:t>
            </a:r>
            <a:r>
              <a:rPr lang="en-US" dirty="0">
                <a:latin typeface="Typo Grotesk" panose="02000500000000000000" pitchFamily="2" charset="0"/>
              </a:rPr>
              <a:t> </a:t>
            </a:r>
            <a:r>
              <a:rPr lang="en-US" dirty="0" err="1">
                <a:latin typeface="Typo Grotesk" panose="02000500000000000000" pitchFamily="2" charset="0"/>
              </a:rPr>
              <a:t>kelengkapan</a:t>
            </a:r>
            <a:r>
              <a:rPr lang="en-US" dirty="0">
                <a:latin typeface="Typo Grotesk" panose="02000500000000000000" pitchFamily="2" charset="0"/>
              </a:rPr>
              <a:t> </a:t>
            </a:r>
            <a:r>
              <a:rPr lang="en-US" dirty="0" err="1">
                <a:latin typeface="Typo Grotesk" panose="02000500000000000000" pitchFamily="2" charset="0"/>
              </a:rPr>
              <a:t>dokumen</a:t>
            </a:r>
            <a:r>
              <a:rPr lang="en-US" i="1" dirty="0">
                <a:latin typeface="Typo Grotesk" panose="02000500000000000000" pitchFamily="2" charset="0"/>
              </a:rPr>
              <a:t> </a:t>
            </a:r>
            <a:r>
              <a:rPr lang="en-US" dirty="0" err="1">
                <a:latin typeface="Typo Grotesk" panose="02000500000000000000" pitchFamily="2" charset="0"/>
              </a:rPr>
              <a:t>meningkat</a:t>
            </a:r>
            <a:r>
              <a:rPr lang="en-US" dirty="0">
                <a:latin typeface="Progress ORDIN" pitchFamily="50" charset="0"/>
              </a:rPr>
              <a:t>.</a:t>
            </a:r>
            <a:r>
              <a:rPr lang="en-US" dirty="0">
                <a:latin typeface="Typo Grotesk" panose="02000500000000000000" pitchFamily="2" charset="0"/>
              </a:rPr>
              <a: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009" y="4331453"/>
            <a:ext cx="634583" cy="634583"/>
          </a:xfrm>
          <a:prstGeom prst="rect">
            <a:avLst/>
          </a:prstGeom>
        </p:spPr>
      </p:pic>
      <p:sp>
        <p:nvSpPr>
          <p:cNvPr id="10" name="Rectangle 9"/>
          <p:cNvSpPr/>
          <p:nvPr/>
        </p:nvSpPr>
        <p:spPr>
          <a:xfrm>
            <a:off x="1324473" y="4331453"/>
            <a:ext cx="7352517" cy="1477328"/>
          </a:xfrm>
          <a:prstGeom prst="rect">
            <a:avLst/>
          </a:prstGeom>
        </p:spPr>
        <p:txBody>
          <a:bodyPr wrap="square">
            <a:spAutoFit/>
          </a:bodyPr>
          <a:lstStyle/>
          <a:p>
            <a:r>
              <a:rPr lang="en-US" dirty="0" err="1">
                <a:latin typeface="Typo Grotesk" panose="02000500000000000000" pitchFamily="2" charset="0"/>
              </a:rPr>
              <a:t>Delapan</a:t>
            </a:r>
            <a:r>
              <a:rPr lang="en-US" dirty="0">
                <a:latin typeface="Typo Grotesk" panose="02000500000000000000" pitchFamily="2" charset="0"/>
              </a:rPr>
              <a:t> area </a:t>
            </a:r>
            <a:r>
              <a:rPr lang="en-US" dirty="0" err="1">
                <a:latin typeface="Typo Grotesk" panose="02000500000000000000" pitchFamily="2" charset="0"/>
              </a:rPr>
              <a:t>perubahan</a:t>
            </a:r>
            <a:r>
              <a:rPr lang="en-US" dirty="0">
                <a:latin typeface="Typo Grotesk" panose="02000500000000000000" pitchFamily="2" charset="0"/>
              </a:rPr>
              <a:t> yang </a:t>
            </a:r>
            <a:r>
              <a:rPr lang="en-US" dirty="0" err="1">
                <a:latin typeface="Typo Grotesk" panose="02000500000000000000" pitchFamily="2" charset="0"/>
              </a:rPr>
              <a:t>dilakukan</a:t>
            </a:r>
            <a:r>
              <a:rPr lang="en-US" dirty="0">
                <a:latin typeface="Typo Grotesk" panose="02000500000000000000" pitchFamily="2" charset="0"/>
              </a:rPr>
              <a:t> K/L </a:t>
            </a:r>
            <a:r>
              <a:rPr lang="en-US" dirty="0" err="1">
                <a:latin typeface="Typo Grotesk" panose="02000500000000000000" pitchFamily="2" charset="0"/>
              </a:rPr>
              <a:t>sering</a:t>
            </a:r>
            <a:r>
              <a:rPr lang="en-US" dirty="0">
                <a:latin typeface="Typo Grotesk" panose="02000500000000000000" pitchFamily="2" charset="0"/>
              </a:rPr>
              <a:t> </a:t>
            </a:r>
            <a:r>
              <a:rPr lang="en-US" dirty="0" err="1">
                <a:latin typeface="Typo Grotesk" panose="02000500000000000000" pitchFamily="2" charset="0"/>
              </a:rPr>
              <a:t>tidak</a:t>
            </a:r>
            <a:r>
              <a:rPr lang="en-US" dirty="0">
                <a:latin typeface="Typo Grotesk" panose="02000500000000000000" pitchFamily="2" charset="0"/>
              </a:rPr>
              <a:t> </a:t>
            </a:r>
            <a:r>
              <a:rPr lang="en-US" dirty="0" err="1">
                <a:latin typeface="Typo Grotesk" panose="02000500000000000000" pitchFamily="2" charset="0"/>
              </a:rPr>
              <a:t>sesuai</a:t>
            </a:r>
            <a:r>
              <a:rPr lang="en-US" dirty="0">
                <a:latin typeface="Typo Grotesk" panose="02000500000000000000" pitchFamily="2" charset="0"/>
              </a:rPr>
              <a:t> </a:t>
            </a:r>
            <a:r>
              <a:rPr lang="en-US" dirty="0" err="1">
                <a:latin typeface="Typo Grotesk" panose="02000500000000000000" pitchFamily="2" charset="0"/>
              </a:rPr>
              <a:t>dengan</a:t>
            </a:r>
            <a:r>
              <a:rPr lang="en-US" dirty="0">
                <a:latin typeface="Typo Grotesk" panose="02000500000000000000" pitchFamily="2" charset="0"/>
              </a:rPr>
              <a:t> </a:t>
            </a:r>
            <a:r>
              <a:rPr lang="en-US" dirty="0" err="1">
                <a:latin typeface="Typo Grotesk" panose="02000500000000000000" pitchFamily="2" charset="0"/>
              </a:rPr>
              <a:t>substansi</a:t>
            </a:r>
            <a:r>
              <a:rPr lang="en-US" dirty="0">
                <a:latin typeface="Typo Grotesk" panose="02000500000000000000" pitchFamily="2" charset="0"/>
              </a:rPr>
              <a:t> </a:t>
            </a:r>
            <a:r>
              <a:rPr lang="en-US" dirty="0" err="1">
                <a:latin typeface="Typo Grotesk" panose="02000500000000000000" pitchFamily="2" charset="0"/>
              </a:rPr>
              <a:t>perencanaan</a:t>
            </a:r>
            <a:r>
              <a:rPr lang="en-US" dirty="0">
                <a:latin typeface="Typo Grotesk" panose="02000500000000000000" pitchFamily="2" charset="0"/>
              </a:rPr>
              <a:t> yang </a:t>
            </a:r>
            <a:r>
              <a:rPr lang="en-US" dirty="0" err="1">
                <a:latin typeface="Typo Grotesk" panose="02000500000000000000" pitchFamily="2" charset="0"/>
              </a:rPr>
              <a:t>sedang</a:t>
            </a:r>
            <a:r>
              <a:rPr lang="en-US" dirty="0">
                <a:latin typeface="Typo Grotesk" panose="02000500000000000000" pitchFamily="2" charset="0"/>
              </a:rPr>
              <a:t> </a:t>
            </a:r>
            <a:r>
              <a:rPr lang="en-US" dirty="0" err="1">
                <a:latin typeface="Typo Grotesk" panose="02000500000000000000" pitchFamily="2" charset="0"/>
              </a:rPr>
              <a:t>berjalan</a:t>
            </a:r>
            <a:r>
              <a:rPr lang="en-US" dirty="0">
                <a:latin typeface="Progress ORDIN" pitchFamily="50" charset="0"/>
              </a:rPr>
              <a:t>.</a:t>
            </a:r>
            <a:r>
              <a:rPr lang="en-US" dirty="0">
                <a:latin typeface="Typo Grotesk" panose="02000500000000000000" pitchFamily="2" charset="0"/>
              </a:rPr>
              <a:t> </a:t>
            </a:r>
            <a:r>
              <a:rPr lang="en-US" dirty="0" err="1">
                <a:latin typeface="Typo Grotesk" panose="02000500000000000000" pitchFamily="2" charset="0"/>
              </a:rPr>
              <a:t>Kegiatan</a:t>
            </a:r>
            <a:r>
              <a:rPr lang="en-US" dirty="0">
                <a:latin typeface="Typo Grotesk" panose="02000500000000000000" pitchFamily="2" charset="0"/>
              </a:rPr>
              <a:t> </a:t>
            </a:r>
            <a:r>
              <a:rPr lang="en-US" dirty="0" err="1">
                <a:latin typeface="Typo Grotesk" panose="02000500000000000000" pitchFamily="2" charset="0"/>
              </a:rPr>
              <a:t>reformasi</a:t>
            </a:r>
            <a:r>
              <a:rPr lang="en-US" dirty="0">
                <a:latin typeface="Typo Grotesk" panose="02000500000000000000" pitchFamily="2" charset="0"/>
              </a:rPr>
              <a:t> </a:t>
            </a:r>
            <a:r>
              <a:rPr lang="en-US" dirty="0" err="1">
                <a:latin typeface="Typo Grotesk" panose="02000500000000000000" pitchFamily="2" charset="0"/>
              </a:rPr>
              <a:t>birokrasi</a:t>
            </a:r>
            <a:r>
              <a:rPr lang="en-US" dirty="0">
                <a:latin typeface="Typo Grotesk" panose="02000500000000000000" pitchFamily="2" charset="0"/>
              </a:rPr>
              <a:t> </a:t>
            </a:r>
            <a:r>
              <a:rPr lang="en-US" dirty="0" err="1">
                <a:latin typeface="Typo Grotesk" panose="02000500000000000000" pitchFamily="2" charset="0"/>
              </a:rPr>
              <a:t>bukan</a:t>
            </a:r>
            <a:r>
              <a:rPr lang="en-US" dirty="0">
                <a:latin typeface="Typo Grotesk" panose="02000500000000000000" pitchFamily="2" charset="0"/>
              </a:rPr>
              <a:t> </a:t>
            </a:r>
            <a:r>
              <a:rPr lang="en-US" dirty="0" err="1">
                <a:latin typeface="Typo Grotesk" panose="02000500000000000000" pitchFamily="2" charset="0"/>
              </a:rPr>
              <a:t>menjadi</a:t>
            </a:r>
            <a:r>
              <a:rPr lang="en-US" dirty="0">
                <a:latin typeface="Typo Grotesk" panose="02000500000000000000" pitchFamily="2" charset="0"/>
              </a:rPr>
              <a:t> </a:t>
            </a:r>
            <a:r>
              <a:rPr lang="en-US" dirty="0" err="1">
                <a:latin typeface="Typo Grotesk" panose="02000500000000000000" pitchFamily="2" charset="0"/>
              </a:rPr>
              <a:t>bagian</a:t>
            </a:r>
            <a:r>
              <a:rPr lang="en-US" dirty="0">
                <a:latin typeface="Typo Grotesk" panose="02000500000000000000" pitchFamily="2" charset="0"/>
              </a:rPr>
              <a:t> integral </a:t>
            </a:r>
            <a:r>
              <a:rPr lang="en-US" dirty="0" err="1">
                <a:latin typeface="Typo Grotesk" panose="02000500000000000000" pitchFamily="2" charset="0"/>
              </a:rPr>
              <a:t>dari</a:t>
            </a:r>
            <a:r>
              <a:rPr lang="en-US" dirty="0">
                <a:latin typeface="Typo Grotesk" panose="02000500000000000000" pitchFamily="2" charset="0"/>
              </a:rPr>
              <a:t> </a:t>
            </a:r>
            <a:r>
              <a:rPr lang="en-US" dirty="0" err="1">
                <a:latin typeface="Typo Grotesk" panose="02000500000000000000" pitchFamily="2" charset="0"/>
              </a:rPr>
              <a:t>pengganggaran</a:t>
            </a:r>
            <a:r>
              <a:rPr lang="en-US" dirty="0">
                <a:latin typeface="Typo Grotesk" panose="02000500000000000000" pitchFamily="2" charset="0"/>
              </a:rPr>
              <a:t> </a:t>
            </a:r>
            <a:r>
              <a:rPr lang="en-US" dirty="0" err="1">
                <a:latin typeface="Typo Grotesk" panose="02000500000000000000" pitchFamily="2" charset="0"/>
              </a:rPr>
              <a:t>kegiatan</a:t>
            </a:r>
            <a:r>
              <a:rPr lang="en-US" dirty="0">
                <a:latin typeface="Typo Grotesk" panose="02000500000000000000" pitchFamily="2" charset="0"/>
              </a:rPr>
              <a:t> </a:t>
            </a:r>
            <a:r>
              <a:rPr lang="en-US" dirty="0" err="1">
                <a:latin typeface="Typo Grotesk" panose="02000500000000000000" pitchFamily="2" charset="0"/>
              </a:rPr>
              <a:t>seperti</a:t>
            </a:r>
            <a:r>
              <a:rPr lang="en-US" dirty="0">
                <a:latin typeface="Typo Grotesk" panose="02000500000000000000" pitchFamily="2" charset="0"/>
              </a:rPr>
              <a:t> yang </a:t>
            </a:r>
            <a:r>
              <a:rPr lang="en-US" dirty="0" err="1">
                <a:latin typeface="Typo Grotesk" panose="02000500000000000000" pitchFamily="2" charset="0"/>
              </a:rPr>
              <a:t>tercantum</a:t>
            </a:r>
            <a:r>
              <a:rPr lang="en-US" dirty="0">
                <a:latin typeface="Typo Grotesk" panose="02000500000000000000" pitchFamily="2" charset="0"/>
              </a:rPr>
              <a:t> di </a:t>
            </a:r>
            <a:r>
              <a:rPr lang="en-US" dirty="0" err="1">
                <a:latin typeface="Typo Grotesk" panose="02000500000000000000" pitchFamily="2" charset="0"/>
              </a:rPr>
              <a:t>dokumen</a:t>
            </a:r>
            <a:r>
              <a:rPr lang="en-US" dirty="0">
                <a:latin typeface="Typo Grotesk" panose="02000500000000000000" pitchFamily="2" charset="0"/>
              </a:rPr>
              <a:t> </a:t>
            </a:r>
            <a:r>
              <a:rPr lang="en-US" dirty="0" err="1">
                <a:latin typeface="Typo Grotesk" panose="02000500000000000000" pitchFamily="2" charset="0"/>
              </a:rPr>
              <a:t>perencanaan</a:t>
            </a:r>
            <a:r>
              <a:rPr lang="en-US" dirty="0">
                <a:latin typeface="Progress ORDIN" pitchFamily="50" charset="0"/>
              </a:rPr>
              <a:t>.</a:t>
            </a:r>
            <a:r>
              <a:rPr lang="en-US" dirty="0">
                <a:latin typeface="Typo Grotesk" panose="02000500000000000000" pitchFamily="2" charset="0"/>
              </a:rPr>
              <a:t> </a:t>
            </a:r>
            <a:r>
              <a:rPr lang="en-US" dirty="0" err="1">
                <a:latin typeface="Typo Grotesk" panose="02000500000000000000" pitchFamily="2" charset="0"/>
              </a:rPr>
              <a:t>Kegiatan-kegiatan</a:t>
            </a:r>
            <a:r>
              <a:rPr lang="en-US" dirty="0">
                <a:latin typeface="Typo Grotesk" panose="02000500000000000000" pitchFamily="2" charset="0"/>
              </a:rPr>
              <a:t> RB </a:t>
            </a:r>
            <a:r>
              <a:rPr lang="en-US" dirty="0" err="1">
                <a:latin typeface="Typo Grotesk" panose="02000500000000000000" pitchFamily="2" charset="0"/>
              </a:rPr>
              <a:t>pada</a:t>
            </a:r>
            <a:r>
              <a:rPr lang="en-US" dirty="0">
                <a:latin typeface="Typo Grotesk" panose="02000500000000000000" pitchFamily="2" charset="0"/>
              </a:rPr>
              <a:t> </a:t>
            </a:r>
            <a:r>
              <a:rPr lang="en-US" dirty="0" err="1">
                <a:latin typeface="Typo Grotesk" panose="02000500000000000000" pitchFamily="2" charset="0"/>
              </a:rPr>
              <a:t>gilirannya</a:t>
            </a:r>
            <a:r>
              <a:rPr lang="en-US" dirty="0">
                <a:latin typeface="Typo Grotesk" panose="02000500000000000000" pitchFamily="2" charset="0"/>
              </a:rPr>
              <a:t> </a:t>
            </a:r>
            <a:r>
              <a:rPr lang="en-US" dirty="0" err="1">
                <a:latin typeface="Typo Grotesk" panose="02000500000000000000" pitchFamily="2" charset="0"/>
              </a:rPr>
              <a:t>dipahami</a:t>
            </a:r>
            <a:r>
              <a:rPr lang="en-US" dirty="0">
                <a:latin typeface="Typo Grotesk" panose="02000500000000000000" pitchFamily="2" charset="0"/>
              </a:rPr>
              <a:t> </a:t>
            </a:r>
            <a:r>
              <a:rPr lang="en-US" dirty="0" err="1">
                <a:latin typeface="Typo Grotesk" panose="02000500000000000000" pitchFamily="2" charset="0"/>
              </a:rPr>
              <a:t>sebagai</a:t>
            </a:r>
            <a:r>
              <a:rPr lang="en-US" dirty="0">
                <a:latin typeface="Typo Grotesk" panose="02000500000000000000" pitchFamily="2" charset="0"/>
              </a:rPr>
              <a:t> </a:t>
            </a:r>
            <a:r>
              <a:rPr lang="en-US" dirty="0" err="1">
                <a:latin typeface="Typo Grotesk" panose="02000500000000000000" pitchFamily="2" charset="0"/>
              </a:rPr>
              <a:t>beban</a:t>
            </a:r>
            <a:r>
              <a:rPr lang="en-US" dirty="0">
                <a:latin typeface="Typo Grotesk" panose="02000500000000000000" pitchFamily="2" charset="0"/>
              </a:rPr>
              <a:t> </a:t>
            </a:r>
            <a:r>
              <a:rPr lang="en-US" dirty="0" err="1" smtClean="0">
                <a:latin typeface="Typo Grotesk" panose="02000500000000000000" pitchFamily="2" charset="0"/>
              </a:rPr>
              <a:t>tambahan</a:t>
            </a:r>
            <a:r>
              <a:rPr lang="en-US" dirty="0">
                <a:latin typeface="Typo Grotesk" panose="02000500000000000000" pitchFamily="2" charset="0"/>
              </a:rPr>
              <a:t>.</a:t>
            </a:r>
          </a:p>
        </p:txBody>
      </p:sp>
    </p:spTree>
    <p:extLst>
      <p:ext uri="{BB962C8B-B14F-4D97-AF65-F5344CB8AC3E}">
        <p14:creationId xmlns:p14="http://schemas.microsoft.com/office/powerpoint/2010/main" val="20290637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4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179388" y="0"/>
            <a:ext cx="7974012" cy="914400"/>
          </a:xfrm>
        </p:spPr>
        <p:txBody>
          <a:bodyPr>
            <a:normAutofit fontScale="90000"/>
          </a:bodyPr>
          <a:lstStyle/>
          <a:p>
            <a:pPr eaLnBrk="1" hangingPunct="1"/>
            <a:r>
              <a:rPr lang="en-US" altLang="en-US" b="1" dirty="0">
                <a:ea typeface="ＭＳ Ｐゴシック" charset="-128"/>
              </a:rPr>
              <a:t>8 Program </a:t>
            </a:r>
            <a:r>
              <a:rPr lang="en-US" altLang="en-US" b="1" dirty="0" err="1">
                <a:ea typeface="ＭＳ Ｐゴシック" charset="-128"/>
              </a:rPr>
              <a:t>Akselerasi</a:t>
            </a:r>
            <a:r>
              <a:rPr lang="en-US" altLang="en-US" b="1" dirty="0">
                <a:ea typeface="ＭＳ Ｐゴシック" charset="-128"/>
              </a:rPr>
              <a:t> </a:t>
            </a:r>
            <a:r>
              <a:rPr lang="en-US" altLang="en-US" b="1" dirty="0" err="1">
                <a:ea typeface="ＭＳ Ｐゴシック" charset="-128"/>
              </a:rPr>
              <a:t>Menpan</a:t>
            </a:r>
            <a:r>
              <a:rPr lang="en-US" altLang="en-US" b="1" dirty="0">
                <a:ea typeface="ＭＳ Ｐゴシック" charset="-128"/>
              </a:rPr>
              <a:t> &amp; RB</a:t>
            </a:r>
          </a:p>
        </p:txBody>
      </p:sp>
      <p:graphicFrame>
        <p:nvGraphicFramePr>
          <p:cNvPr id="6" name="Diagram 5"/>
          <p:cNvGraphicFramePr/>
          <p:nvPr/>
        </p:nvGraphicFramePr>
        <p:xfrm>
          <a:off x="76200" y="990600"/>
          <a:ext cx="8915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759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4" name="Rectangle 94"/>
          <p:cNvSpPr>
            <a:spLocks noGrp="1" noChangeArrowheads="1"/>
          </p:cNvSpPr>
          <p:nvPr>
            <p:ph type="body" sz="half" idx="1"/>
          </p:nvPr>
        </p:nvSpPr>
        <p:spPr>
          <a:xfrm>
            <a:off x="457200" y="1600200"/>
            <a:ext cx="4292600" cy="4525963"/>
          </a:xfrm>
        </p:spPr>
        <p:txBody>
          <a:bodyPr>
            <a:normAutofit lnSpcReduction="10000"/>
          </a:bodyPr>
          <a:lstStyle/>
          <a:p>
            <a:pPr eaLnBrk="1" hangingPunct="1">
              <a:lnSpc>
                <a:spcPct val="80000"/>
              </a:lnSpc>
              <a:defRPr/>
            </a:pPr>
            <a:r>
              <a:rPr lang="en-US" sz="2000" dirty="0" err="1" smtClean="0"/>
              <a:t>Pelatihan</a:t>
            </a:r>
            <a:r>
              <a:rPr lang="en-US" sz="2000" dirty="0" smtClean="0"/>
              <a:t>. </a:t>
            </a:r>
            <a:endParaRPr lang="en-US" sz="2000" dirty="0"/>
          </a:p>
          <a:p>
            <a:pPr eaLnBrk="1" hangingPunct="1">
              <a:lnSpc>
                <a:spcPct val="80000"/>
              </a:lnSpc>
              <a:defRPr/>
            </a:pPr>
            <a:r>
              <a:rPr lang="en-US" sz="2000" dirty="0" err="1">
                <a:solidFill>
                  <a:srgbClr val="000000"/>
                </a:solidFill>
              </a:rPr>
              <a:t>Diklat</a:t>
            </a:r>
            <a:r>
              <a:rPr lang="en-US" sz="2000" dirty="0">
                <a:solidFill>
                  <a:srgbClr val="000000"/>
                </a:solidFill>
              </a:rPr>
              <a:t>;</a:t>
            </a:r>
          </a:p>
          <a:p>
            <a:pPr eaLnBrk="1" hangingPunct="1">
              <a:lnSpc>
                <a:spcPct val="80000"/>
              </a:lnSpc>
              <a:defRPr/>
            </a:pPr>
            <a:r>
              <a:rPr lang="en-US" sz="2000" dirty="0" err="1" smtClean="0">
                <a:solidFill>
                  <a:srgbClr val="000000"/>
                </a:solidFill>
              </a:rPr>
              <a:t>Fasilitasi</a:t>
            </a:r>
            <a:r>
              <a:rPr lang="en-US" sz="2000" dirty="0" smtClean="0">
                <a:solidFill>
                  <a:srgbClr val="000000"/>
                </a:solidFill>
              </a:rPr>
              <a:t>, </a:t>
            </a:r>
            <a:r>
              <a:rPr lang="en-US" sz="2000" dirty="0" err="1" smtClean="0">
                <a:solidFill>
                  <a:srgbClr val="000000"/>
                </a:solidFill>
              </a:rPr>
              <a:t>pendampingan</a:t>
            </a:r>
            <a:r>
              <a:rPr lang="en-US" sz="2000" dirty="0">
                <a:solidFill>
                  <a:srgbClr val="000000"/>
                </a:solidFill>
              </a:rPr>
              <a:t>;</a:t>
            </a:r>
          </a:p>
          <a:p>
            <a:pPr eaLnBrk="1" hangingPunct="1">
              <a:lnSpc>
                <a:spcPct val="80000"/>
              </a:lnSpc>
              <a:defRPr/>
            </a:pPr>
            <a:r>
              <a:rPr lang="en-US" sz="2000" dirty="0" err="1">
                <a:solidFill>
                  <a:srgbClr val="000000"/>
                </a:solidFill>
              </a:rPr>
              <a:t>Pemberdayaan</a:t>
            </a:r>
            <a:r>
              <a:rPr lang="en-US" sz="2000" dirty="0">
                <a:solidFill>
                  <a:srgbClr val="000000"/>
                </a:solidFill>
              </a:rPr>
              <a:t>;</a:t>
            </a:r>
          </a:p>
          <a:p>
            <a:pPr eaLnBrk="1" hangingPunct="1">
              <a:lnSpc>
                <a:spcPct val="80000"/>
              </a:lnSpc>
              <a:defRPr/>
            </a:pPr>
            <a:r>
              <a:rPr lang="en-US" sz="2000" dirty="0" err="1">
                <a:solidFill>
                  <a:srgbClr val="000000"/>
                </a:solidFill>
              </a:rPr>
              <a:t>Pembinaan</a:t>
            </a:r>
            <a:r>
              <a:rPr lang="en-US" sz="2000" dirty="0">
                <a:solidFill>
                  <a:srgbClr val="000000"/>
                </a:solidFill>
              </a:rPr>
              <a:t>;</a:t>
            </a:r>
          </a:p>
          <a:p>
            <a:pPr eaLnBrk="1" hangingPunct="1">
              <a:lnSpc>
                <a:spcPct val="80000"/>
              </a:lnSpc>
              <a:defRPr/>
            </a:pPr>
            <a:r>
              <a:rPr lang="en-US" sz="2000" dirty="0" err="1">
                <a:solidFill>
                  <a:srgbClr val="000000"/>
                </a:solidFill>
              </a:rPr>
              <a:t>Penyuluhan</a:t>
            </a:r>
            <a:r>
              <a:rPr lang="en-US" sz="2000" dirty="0">
                <a:solidFill>
                  <a:srgbClr val="000000"/>
                </a:solidFill>
              </a:rPr>
              <a:t>;</a:t>
            </a:r>
          </a:p>
          <a:p>
            <a:pPr eaLnBrk="1" hangingPunct="1">
              <a:lnSpc>
                <a:spcPct val="80000"/>
              </a:lnSpc>
              <a:defRPr/>
            </a:pPr>
            <a:r>
              <a:rPr lang="en-US" sz="2000" dirty="0" err="1">
                <a:solidFill>
                  <a:srgbClr val="000000"/>
                </a:solidFill>
              </a:rPr>
              <a:t>Sosialisasi</a:t>
            </a:r>
            <a:r>
              <a:rPr lang="en-US" sz="2000" dirty="0">
                <a:solidFill>
                  <a:srgbClr val="000000"/>
                </a:solidFill>
              </a:rPr>
              <a:t> &amp; </a:t>
            </a:r>
            <a:r>
              <a:rPr lang="en-US" sz="2000" dirty="0" err="1">
                <a:solidFill>
                  <a:srgbClr val="000000"/>
                </a:solidFill>
              </a:rPr>
              <a:t>d</a:t>
            </a:r>
            <a:r>
              <a:rPr lang="en-US" sz="2000" dirty="0" err="1" smtClean="0">
                <a:solidFill>
                  <a:srgbClr val="000000"/>
                </a:solidFill>
              </a:rPr>
              <a:t>iseminasi</a:t>
            </a:r>
            <a:r>
              <a:rPr lang="en-US" sz="2000" dirty="0">
                <a:solidFill>
                  <a:srgbClr val="000000"/>
                </a:solidFill>
              </a:rPr>
              <a:t>;</a:t>
            </a:r>
          </a:p>
          <a:p>
            <a:pPr eaLnBrk="1" hangingPunct="1">
              <a:lnSpc>
                <a:spcPct val="80000"/>
              </a:lnSpc>
              <a:defRPr/>
            </a:pPr>
            <a:r>
              <a:rPr lang="en-US" sz="2000" dirty="0" err="1">
                <a:solidFill>
                  <a:srgbClr val="000000"/>
                </a:solidFill>
              </a:rPr>
              <a:t>Pelayanan</a:t>
            </a:r>
            <a:r>
              <a:rPr lang="en-US" sz="2000" dirty="0">
                <a:solidFill>
                  <a:srgbClr val="000000"/>
                </a:solidFill>
              </a:rPr>
              <a:t> </a:t>
            </a:r>
            <a:r>
              <a:rPr lang="en-US" sz="2000" dirty="0" err="1">
                <a:solidFill>
                  <a:srgbClr val="000000"/>
                </a:solidFill>
              </a:rPr>
              <a:t>langsung</a:t>
            </a:r>
            <a:r>
              <a:rPr lang="en-US" sz="2000" dirty="0">
                <a:solidFill>
                  <a:srgbClr val="000000"/>
                </a:solidFill>
              </a:rPr>
              <a:t> </a:t>
            </a:r>
            <a:r>
              <a:rPr lang="en-US" sz="2000" dirty="0" err="1">
                <a:solidFill>
                  <a:srgbClr val="000000"/>
                </a:solidFill>
              </a:rPr>
              <a:t>masyarakat</a:t>
            </a:r>
            <a:r>
              <a:rPr lang="en-US" sz="2000" dirty="0">
                <a:solidFill>
                  <a:srgbClr val="000000"/>
                </a:solidFill>
              </a:rPr>
              <a:t>;</a:t>
            </a:r>
          </a:p>
          <a:p>
            <a:pPr eaLnBrk="1" hangingPunct="1">
              <a:lnSpc>
                <a:spcPct val="80000"/>
              </a:lnSpc>
              <a:defRPr/>
            </a:pPr>
            <a:r>
              <a:rPr lang="en-US" sz="2000" dirty="0" err="1">
                <a:solidFill>
                  <a:srgbClr val="000000"/>
                </a:solidFill>
              </a:rPr>
              <a:t>Koordinasi</a:t>
            </a:r>
            <a:r>
              <a:rPr lang="en-US" sz="2000" dirty="0">
                <a:solidFill>
                  <a:srgbClr val="000000"/>
                </a:solidFill>
              </a:rPr>
              <a:t>;</a:t>
            </a:r>
          </a:p>
          <a:p>
            <a:pPr eaLnBrk="1" hangingPunct="1">
              <a:lnSpc>
                <a:spcPct val="80000"/>
              </a:lnSpc>
              <a:defRPr/>
            </a:pPr>
            <a:r>
              <a:rPr lang="en-US" sz="2000" dirty="0" err="1">
                <a:solidFill>
                  <a:srgbClr val="000000"/>
                </a:solidFill>
              </a:rPr>
              <a:t>Penyusunan</a:t>
            </a:r>
            <a:r>
              <a:rPr lang="en-US" sz="2000" dirty="0">
                <a:solidFill>
                  <a:srgbClr val="000000"/>
                </a:solidFill>
              </a:rPr>
              <a:t> </a:t>
            </a:r>
            <a:r>
              <a:rPr lang="en-US" sz="2000" dirty="0" err="1">
                <a:solidFill>
                  <a:srgbClr val="000000"/>
                </a:solidFill>
              </a:rPr>
              <a:t>d</a:t>
            </a:r>
            <a:r>
              <a:rPr lang="en-US" sz="2000" dirty="0" err="1" smtClean="0">
                <a:solidFill>
                  <a:srgbClr val="000000"/>
                </a:solidFill>
              </a:rPr>
              <a:t>okumen</a:t>
            </a:r>
            <a:r>
              <a:rPr lang="en-US" sz="2000" dirty="0">
                <a:solidFill>
                  <a:srgbClr val="000000"/>
                </a:solidFill>
              </a:rPr>
              <a:t>;</a:t>
            </a:r>
          </a:p>
          <a:p>
            <a:pPr eaLnBrk="1" hangingPunct="1">
              <a:lnSpc>
                <a:spcPct val="80000"/>
              </a:lnSpc>
              <a:defRPr/>
            </a:pPr>
            <a:r>
              <a:rPr lang="en-US" sz="2000" dirty="0" err="1">
                <a:solidFill>
                  <a:srgbClr val="000000"/>
                </a:solidFill>
              </a:rPr>
              <a:t>Pendataan</a:t>
            </a:r>
            <a:r>
              <a:rPr lang="en-US" sz="2000" dirty="0">
                <a:solidFill>
                  <a:srgbClr val="000000"/>
                </a:solidFill>
              </a:rPr>
              <a:t>. </a:t>
            </a:r>
            <a:r>
              <a:rPr lang="en-US" sz="2000" dirty="0" err="1">
                <a:solidFill>
                  <a:srgbClr val="000000"/>
                </a:solidFill>
              </a:rPr>
              <a:t>pemetaan</a:t>
            </a:r>
            <a:r>
              <a:rPr lang="en-US" sz="2000" dirty="0">
                <a:solidFill>
                  <a:srgbClr val="000000"/>
                </a:solidFill>
              </a:rPr>
              <a:t>;</a:t>
            </a:r>
          </a:p>
          <a:p>
            <a:pPr eaLnBrk="1" hangingPunct="1">
              <a:lnSpc>
                <a:spcPct val="80000"/>
              </a:lnSpc>
              <a:defRPr/>
            </a:pPr>
            <a:r>
              <a:rPr lang="en-US" sz="2000" dirty="0" err="1">
                <a:solidFill>
                  <a:srgbClr val="000000"/>
                </a:solidFill>
              </a:rPr>
              <a:t>Penelitian</a:t>
            </a:r>
            <a:r>
              <a:rPr lang="en-US" sz="2000" dirty="0" smtClean="0">
                <a:solidFill>
                  <a:srgbClr val="000000"/>
                </a:solidFill>
              </a:rPr>
              <a:t>/</a:t>
            </a:r>
            <a:r>
              <a:rPr lang="en-US" sz="2000" dirty="0" err="1">
                <a:solidFill>
                  <a:srgbClr val="000000"/>
                </a:solidFill>
              </a:rPr>
              <a:t>s</a:t>
            </a:r>
            <a:r>
              <a:rPr lang="en-US" sz="2000" dirty="0" err="1" smtClean="0">
                <a:solidFill>
                  <a:srgbClr val="000000"/>
                </a:solidFill>
              </a:rPr>
              <a:t>tudi</a:t>
            </a:r>
            <a:r>
              <a:rPr lang="en-US" sz="2000" dirty="0">
                <a:solidFill>
                  <a:srgbClr val="000000"/>
                </a:solidFill>
              </a:rPr>
              <a:t>/</a:t>
            </a:r>
            <a:r>
              <a:rPr lang="en-US" sz="2000" dirty="0" err="1">
                <a:solidFill>
                  <a:srgbClr val="000000"/>
                </a:solidFill>
              </a:rPr>
              <a:t>kajian</a:t>
            </a:r>
            <a:r>
              <a:rPr lang="en-US" sz="2000" dirty="0">
                <a:solidFill>
                  <a:srgbClr val="000000"/>
                </a:solidFill>
              </a:rPr>
              <a:t>;</a:t>
            </a:r>
          </a:p>
          <a:p>
            <a:pPr eaLnBrk="1" hangingPunct="1">
              <a:lnSpc>
                <a:spcPct val="80000"/>
              </a:lnSpc>
              <a:defRPr/>
            </a:pPr>
            <a:r>
              <a:rPr lang="en-US" sz="2000" dirty="0" err="1">
                <a:solidFill>
                  <a:srgbClr val="000000"/>
                </a:solidFill>
              </a:rPr>
              <a:t>Monev</a:t>
            </a:r>
            <a:r>
              <a:rPr lang="en-US" sz="2000" dirty="0">
                <a:solidFill>
                  <a:srgbClr val="000000"/>
                </a:solidFill>
              </a:rPr>
              <a:t>. </a:t>
            </a:r>
            <a:r>
              <a:rPr lang="en-US" sz="2000" dirty="0" err="1">
                <a:solidFill>
                  <a:srgbClr val="000000"/>
                </a:solidFill>
              </a:rPr>
              <a:t>inspeksi</a:t>
            </a:r>
            <a:r>
              <a:rPr lang="en-US" sz="2000" dirty="0">
                <a:solidFill>
                  <a:srgbClr val="000000"/>
                </a:solidFill>
              </a:rPr>
              <a:t> </a:t>
            </a:r>
            <a:r>
              <a:rPr lang="en-US" sz="2000" dirty="0" err="1">
                <a:solidFill>
                  <a:srgbClr val="000000"/>
                </a:solidFill>
              </a:rPr>
              <a:t>dan</a:t>
            </a:r>
            <a:r>
              <a:rPr lang="en-US" sz="2000" dirty="0">
                <a:solidFill>
                  <a:srgbClr val="000000"/>
                </a:solidFill>
              </a:rPr>
              <a:t> </a:t>
            </a:r>
            <a:r>
              <a:rPr lang="en-US" sz="2000" dirty="0" err="1">
                <a:solidFill>
                  <a:srgbClr val="000000"/>
                </a:solidFill>
              </a:rPr>
              <a:t>p</a:t>
            </a:r>
            <a:r>
              <a:rPr lang="en-US" sz="2000" dirty="0" err="1" smtClean="0">
                <a:solidFill>
                  <a:srgbClr val="000000"/>
                </a:solidFill>
              </a:rPr>
              <a:t>elaporan</a:t>
            </a:r>
            <a:r>
              <a:rPr lang="en-US" sz="2000" dirty="0">
                <a:solidFill>
                  <a:srgbClr val="000000"/>
                </a:solidFill>
              </a:rPr>
              <a:t>;</a:t>
            </a:r>
          </a:p>
          <a:p>
            <a:pPr eaLnBrk="1" hangingPunct="1">
              <a:lnSpc>
                <a:spcPct val="80000"/>
              </a:lnSpc>
              <a:defRPr/>
            </a:pPr>
            <a:r>
              <a:rPr lang="en-US" sz="2000" dirty="0" err="1">
                <a:solidFill>
                  <a:srgbClr val="000000"/>
                </a:solidFill>
              </a:rPr>
              <a:t>Pengawasan</a:t>
            </a:r>
            <a:r>
              <a:rPr lang="en-US" sz="2000" dirty="0">
                <a:solidFill>
                  <a:srgbClr val="000000"/>
                </a:solidFill>
              </a:rPr>
              <a:t>. </a:t>
            </a:r>
            <a:r>
              <a:rPr lang="en-US" sz="2000" dirty="0" err="1">
                <a:solidFill>
                  <a:srgbClr val="000000"/>
                </a:solidFill>
              </a:rPr>
              <a:t>pengendalian</a:t>
            </a:r>
            <a:r>
              <a:rPr lang="en-US" sz="2000" dirty="0">
                <a:solidFill>
                  <a:srgbClr val="000000"/>
                </a:solidFill>
              </a:rPr>
              <a:t>;</a:t>
            </a:r>
          </a:p>
          <a:p>
            <a:pPr eaLnBrk="1" hangingPunct="1">
              <a:lnSpc>
                <a:spcPct val="80000"/>
              </a:lnSpc>
              <a:defRPr/>
            </a:pPr>
            <a:r>
              <a:rPr lang="en-US" sz="2000" dirty="0" err="1">
                <a:solidFill>
                  <a:srgbClr val="000000"/>
                </a:solidFill>
              </a:rPr>
              <a:t>Pemberian</a:t>
            </a:r>
            <a:r>
              <a:rPr lang="en-US" sz="2000" dirty="0">
                <a:solidFill>
                  <a:srgbClr val="000000"/>
                </a:solidFill>
              </a:rPr>
              <a:t> </a:t>
            </a:r>
            <a:r>
              <a:rPr lang="en-US" sz="2000" dirty="0" err="1" smtClean="0">
                <a:solidFill>
                  <a:srgbClr val="000000"/>
                </a:solidFill>
              </a:rPr>
              <a:t>bantuan</a:t>
            </a:r>
            <a:r>
              <a:rPr lang="en-US" sz="2000" dirty="0" smtClean="0">
                <a:solidFill>
                  <a:srgbClr val="000000"/>
                </a:solidFill>
              </a:rPr>
              <a:t>;</a:t>
            </a:r>
            <a:endParaRPr lang="en-US" sz="2000" dirty="0">
              <a:solidFill>
                <a:srgbClr val="000000"/>
              </a:solidFill>
            </a:endParaRPr>
          </a:p>
        </p:txBody>
      </p:sp>
      <p:sp>
        <p:nvSpPr>
          <p:cNvPr id="245855" name="Rectangle 95"/>
          <p:cNvSpPr>
            <a:spLocks noGrp="1" noChangeArrowheads="1"/>
          </p:cNvSpPr>
          <p:nvPr>
            <p:ph type="body" sz="half" idx="2"/>
          </p:nvPr>
        </p:nvSpPr>
        <p:spPr>
          <a:xfrm>
            <a:off x="4895850" y="1600200"/>
            <a:ext cx="3790950" cy="4525963"/>
          </a:xfrm>
        </p:spPr>
        <p:txBody>
          <a:bodyPr>
            <a:normAutofit lnSpcReduction="10000"/>
          </a:bodyPr>
          <a:lstStyle/>
          <a:p>
            <a:pPr eaLnBrk="1" hangingPunct="1">
              <a:lnSpc>
                <a:spcPct val="80000"/>
              </a:lnSpc>
              <a:defRPr/>
            </a:pPr>
            <a:r>
              <a:rPr lang="en-US" sz="2000" i="1" dirty="0">
                <a:solidFill>
                  <a:srgbClr val="000000"/>
                </a:solidFill>
              </a:rPr>
              <a:t>Event Organizer </a:t>
            </a:r>
            <a:r>
              <a:rPr lang="en-US" sz="2000" dirty="0">
                <a:solidFill>
                  <a:srgbClr val="000000"/>
                </a:solidFill>
              </a:rPr>
              <a:t>(</a:t>
            </a:r>
            <a:r>
              <a:rPr lang="en-US" sz="2000" dirty="0" err="1">
                <a:solidFill>
                  <a:srgbClr val="000000"/>
                </a:solidFill>
              </a:rPr>
              <a:t>lomba</a:t>
            </a:r>
            <a:r>
              <a:rPr lang="en-US" sz="2000" dirty="0">
                <a:solidFill>
                  <a:srgbClr val="000000"/>
                </a:solidFill>
              </a:rPr>
              <a:t>. </a:t>
            </a:r>
            <a:r>
              <a:rPr lang="en-US" sz="2000" dirty="0" err="1">
                <a:solidFill>
                  <a:srgbClr val="000000"/>
                </a:solidFill>
              </a:rPr>
              <a:t>kontes</a:t>
            </a:r>
            <a:r>
              <a:rPr lang="en-US" sz="2000" dirty="0">
                <a:solidFill>
                  <a:srgbClr val="000000"/>
                </a:solidFill>
              </a:rPr>
              <a:t>. </a:t>
            </a:r>
            <a:r>
              <a:rPr lang="en-US" sz="2000" dirty="0" err="1">
                <a:solidFill>
                  <a:srgbClr val="000000"/>
                </a:solidFill>
              </a:rPr>
              <a:t>pameran</a:t>
            </a:r>
            <a:r>
              <a:rPr lang="en-US" sz="2000" dirty="0">
                <a:solidFill>
                  <a:srgbClr val="000000"/>
                </a:solidFill>
              </a:rPr>
              <a:t>. </a:t>
            </a:r>
            <a:r>
              <a:rPr lang="en-US" sz="2000" dirty="0" err="1">
                <a:solidFill>
                  <a:srgbClr val="000000"/>
                </a:solidFill>
              </a:rPr>
              <a:t>dll</a:t>
            </a:r>
            <a:r>
              <a:rPr lang="en-US" sz="2000" dirty="0">
                <a:solidFill>
                  <a:srgbClr val="000000"/>
                </a:solidFill>
              </a:rPr>
              <a:t>)</a:t>
            </a:r>
          </a:p>
          <a:p>
            <a:pPr eaLnBrk="1" hangingPunct="1">
              <a:lnSpc>
                <a:spcPct val="80000"/>
              </a:lnSpc>
              <a:defRPr/>
            </a:pPr>
            <a:r>
              <a:rPr lang="en-US" sz="2000" dirty="0" err="1">
                <a:solidFill>
                  <a:srgbClr val="000000"/>
                </a:solidFill>
              </a:rPr>
              <a:t>Pembentukan</a:t>
            </a:r>
            <a:r>
              <a:rPr lang="en-US" sz="2000" dirty="0">
                <a:solidFill>
                  <a:srgbClr val="000000"/>
                </a:solidFill>
              </a:rPr>
              <a:t>/</a:t>
            </a:r>
            <a:r>
              <a:rPr lang="en-US" sz="2000" dirty="0" err="1">
                <a:solidFill>
                  <a:srgbClr val="000000"/>
                </a:solidFill>
              </a:rPr>
              <a:t>pendirian</a:t>
            </a:r>
            <a:r>
              <a:rPr lang="en-US" sz="2000" dirty="0">
                <a:solidFill>
                  <a:srgbClr val="000000"/>
                </a:solidFill>
              </a:rPr>
              <a:t> </a:t>
            </a:r>
            <a:r>
              <a:rPr lang="en-US" sz="2000" dirty="0" err="1">
                <a:solidFill>
                  <a:srgbClr val="000000"/>
                </a:solidFill>
              </a:rPr>
              <a:t>lembaga</a:t>
            </a:r>
            <a:r>
              <a:rPr lang="en-US" sz="2000" dirty="0">
                <a:solidFill>
                  <a:srgbClr val="000000"/>
                </a:solidFill>
              </a:rPr>
              <a:t>/</a:t>
            </a:r>
            <a:r>
              <a:rPr lang="en-US" sz="2000" dirty="0" err="1">
                <a:solidFill>
                  <a:srgbClr val="000000"/>
                </a:solidFill>
              </a:rPr>
              <a:t>badan</a:t>
            </a:r>
            <a:r>
              <a:rPr lang="en-US" sz="2000" dirty="0">
                <a:solidFill>
                  <a:srgbClr val="000000"/>
                </a:solidFill>
              </a:rPr>
              <a:t>/</a:t>
            </a:r>
            <a:r>
              <a:rPr lang="en-US" sz="2000" dirty="0" err="1">
                <a:solidFill>
                  <a:srgbClr val="000000"/>
                </a:solidFill>
              </a:rPr>
              <a:t>dll</a:t>
            </a:r>
            <a:r>
              <a:rPr lang="en-US" sz="2000" dirty="0">
                <a:solidFill>
                  <a:srgbClr val="000000"/>
                </a:solidFill>
              </a:rPr>
              <a:t>;</a:t>
            </a:r>
          </a:p>
          <a:p>
            <a:pPr eaLnBrk="1" hangingPunct="1">
              <a:lnSpc>
                <a:spcPct val="80000"/>
              </a:lnSpc>
              <a:defRPr/>
            </a:pPr>
            <a:r>
              <a:rPr lang="en-US" sz="2000" dirty="0" err="1">
                <a:solidFill>
                  <a:srgbClr val="000000"/>
                </a:solidFill>
              </a:rPr>
              <a:t>Penataan</a:t>
            </a:r>
            <a:r>
              <a:rPr lang="en-US" sz="2000" dirty="0">
                <a:solidFill>
                  <a:srgbClr val="000000"/>
                </a:solidFill>
              </a:rPr>
              <a:t> </a:t>
            </a:r>
            <a:r>
              <a:rPr lang="en-US" sz="2000" dirty="0" err="1">
                <a:solidFill>
                  <a:srgbClr val="000000"/>
                </a:solidFill>
              </a:rPr>
              <a:t>lokasi</a:t>
            </a:r>
            <a:r>
              <a:rPr lang="en-US" sz="2000" dirty="0">
                <a:solidFill>
                  <a:srgbClr val="000000"/>
                </a:solidFill>
              </a:rPr>
              <a:t>. </a:t>
            </a:r>
            <a:r>
              <a:rPr lang="en-US" sz="2000" dirty="0" err="1">
                <a:solidFill>
                  <a:srgbClr val="000000"/>
                </a:solidFill>
              </a:rPr>
              <a:t>kawasan</a:t>
            </a:r>
            <a:r>
              <a:rPr lang="en-US" sz="2000" dirty="0">
                <a:solidFill>
                  <a:srgbClr val="000000"/>
                </a:solidFill>
              </a:rPr>
              <a:t>. </a:t>
            </a:r>
            <a:r>
              <a:rPr lang="en-US" sz="2000" dirty="0" err="1">
                <a:solidFill>
                  <a:srgbClr val="000000"/>
                </a:solidFill>
              </a:rPr>
              <a:t>dsb</a:t>
            </a:r>
            <a:endParaRPr lang="en-US" sz="2000" dirty="0">
              <a:solidFill>
                <a:srgbClr val="000000"/>
              </a:solidFill>
            </a:endParaRPr>
          </a:p>
          <a:p>
            <a:pPr eaLnBrk="1" hangingPunct="1">
              <a:lnSpc>
                <a:spcPct val="80000"/>
              </a:lnSpc>
              <a:defRPr/>
            </a:pPr>
            <a:r>
              <a:rPr lang="en-US" sz="2000" dirty="0" err="1">
                <a:solidFill>
                  <a:srgbClr val="000000"/>
                </a:solidFill>
              </a:rPr>
              <a:t>Pengelolaan</a:t>
            </a:r>
            <a:r>
              <a:rPr lang="en-US" sz="2000" dirty="0">
                <a:solidFill>
                  <a:srgbClr val="000000"/>
                </a:solidFill>
              </a:rPr>
              <a:t> </a:t>
            </a:r>
            <a:r>
              <a:rPr lang="en-US" sz="2000" dirty="0" err="1" smtClean="0">
                <a:solidFill>
                  <a:srgbClr val="000000"/>
                </a:solidFill>
              </a:rPr>
              <a:t>kawasa</a:t>
            </a:r>
            <a:r>
              <a:rPr lang="en-US" sz="2000" dirty="0">
                <a:solidFill>
                  <a:srgbClr val="000000"/>
                </a:solidFill>
              </a:rPr>
              <a:t>,</a:t>
            </a:r>
            <a:r>
              <a:rPr lang="en-US" sz="2000" dirty="0" smtClean="0">
                <a:solidFill>
                  <a:srgbClr val="000000"/>
                </a:solidFill>
              </a:rPr>
              <a:t> </a:t>
            </a:r>
            <a:r>
              <a:rPr lang="en-US" sz="2000" dirty="0" err="1">
                <a:solidFill>
                  <a:srgbClr val="000000"/>
                </a:solidFill>
              </a:rPr>
              <a:t>limbah</a:t>
            </a:r>
            <a:r>
              <a:rPr lang="en-US" sz="2000" dirty="0">
                <a:solidFill>
                  <a:srgbClr val="000000"/>
                </a:solidFill>
              </a:rPr>
              <a:t>. </a:t>
            </a:r>
            <a:r>
              <a:rPr lang="en-US" sz="2000" dirty="0" err="1">
                <a:solidFill>
                  <a:srgbClr val="000000"/>
                </a:solidFill>
              </a:rPr>
              <a:t>ekosistem</a:t>
            </a:r>
            <a:r>
              <a:rPr lang="en-US" sz="2000" dirty="0">
                <a:solidFill>
                  <a:srgbClr val="000000"/>
                </a:solidFill>
              </a:rPr>
              <a:t>. </a:t>
            </a:r>
            <a:r>
              <a:rPr lang="en-US" sz="2000" dirty="0" err="1">
                <a:solidFill>
                  <a:srgbClr val="000000"/>
                </a:solidFill>
              </a:rPr>
              <a:t>dll</a:t>
            </a:r>
            <a:endParaRPr lang="en-US" sz="2000" dirty="0">
              <a:solidFill>
                <a:srgbClr val="000000"/>
              </a:solidFill>
            </a:endParaRPr>
          </a:p>
          <a:p>
            <a:pPr eaLnBrk="1" hangingPunct="1">
              <a:lnSpc>
                <a:spcPct val="80000"/>
              </a:lnSpc>
              <a:defRPr/>
            </a:pPr>
            <a:r>
              <a:rPr lang="en-US" sz="2000" dirty="0">
                <a:solidFill>
                  <a:srgbClr val="000000"/>
                </a:solidFill>
              </a:rPr>
              <a:t>Pembangunan </a:t>
            </a:r>
            <a:r>
              <a:rPr lang="en-US" sz="2000" dirty="0" err="1" smtClean="0">
                <a:solidFill>
                  <a:srgbClr val="000000"/>
                </a:solidFill>
              </a:rPr>
              <a:t>fisik</a:t>
            </a:r>
            <a:r>
              <a:rPr lang="en-US" sz="2000" dirty="0" smtClean="0">
                <a:solidFill>
                  <a:srgbClr val="000000"/>
                </a:solidFill>
              </a:rPr>
              <a:t>: </a:t>
            </a:r>
            <a:r>
              <a:rPr lang="en-US" sz="2000" dirty="0" err="1">
                <a:solidFill>
                  <a:srgbClr val="000000"/>
                </a:solidFill>
              </a:rPr>
              <a:t>jalan</a:t>
            </a:r>
            <a:r>
              <a:rPr lang="en-US" sz="2000" dirty="0">
                <a:solidFill>
                  <a:srgbClr val="000000"/>
                </a:solidFill>
              </a:rPr>
              <a:t>. </a:t>
            </a:r>
            <a:r>
              <a:rPr lang="en-US" sz="2000" dirty="0" err="1" smtClean="0">
                <a:solidFill>
                  <a:srgbClr val="000000"/>
                </a:solidFill>
              </a:rPr>
              <a:t>Jembatan</a:t>
            </a:r>
            <a:r>
              <a:rPr lang="en-US" sz="2000" dirty="0">
                <a:solidFill>
                  <a:srgbClr val="000000"/>
                </a:solidFill>
              </a:rPr>
              <a:t>,</a:t>
            </a:r>
            <a:r>
              <a:rPr lang="en-US" sz="2000" dirty="0" smtClean="0">
                <a:solidFill>
                  <a:srgbClr val="000000"/>
                </a:solidFill>
              </a:rPr>
              <a:t> </a:t>
            </a:r>
            <a:r>
              <a:rPr lang="en-US" sz="2000" dirty="0" err="1">
                <a:solidFill>
                  <a:srgbClr val="000000"/>
                </a:solidFill>
              </a:rPr>
              <a:t>g</a:t>
            </a:r>
            <a:r>
              <a:rPr lang="en-US" sz="2000" dirty="0" err="1" smtClean="0">
                <a:solidFill>
                  <a:srgbClr val="000000"/>
                </a:solidFill>
              </a:rPr>
              <a:t>edung</a:t>
            </a:r>
            <a:r>
              <a:rPr lang="en-US" sz="2000" dirty="0">
                <a:solidFill>
                  <a:srgbClr val="000000"/>
                </a:solidFill>
              </a:rPr>
              <a:t>. </a:t>
            </a:r>
            <a:r>
              <a:rPr lang="en-US" sz="2000" dirty="0" err="1">
                <a:solidFill>
                  <a:srgbClr val="000000"/>
                </a:solidFill>
              </a:rPr>
              <a:t>ruang</a:t>
            </a:r>
            <a:r>
              <a:rPr lang="en-US" sz="2000" dirty="0">
                <a:solidFill>
                  <a:srgbClr val="000000"/>
                </a:solidFill>
              </a:rPr>
              <a:t>. </a:t>
            </a:r>
            <a:r>
              <a:rPr lang="en-US" sz="2000" dirty="0" err="1" smtClean="0">
                <a:solidFill>
                  <a:srgbClr val="000000"/>
                </a:solidFill>
              </a:rPr>
              <a:t>rumah</a:t>
            </a:r>
            <a:r>
              <a:rPr lang="en-US" sz="2000" dirty="0" smtClean="0">
                <a:solidFill>
                  <a:srgbClr val="000000"/>
                </a:solidFill>
              </a:rPr>
              <a:t>, </a:t>
            </a:r>
            <a:r>
              <a:rPr lang="en-US" sz="2000" dirty="0" err="1" smtClean="0">
                <a:solidFill>
                  <a:srgbClr val="000000"/>
                </a:solidFill>
              </a:rPr>
              <a:t>pagar</a:t>
            </a:r>
            <a:r>
              <a:rPr lang="en-US" sz="2000" dirty="0" smtClean="0">
                <a:solidFill>
                  <a:srgbClr val="000000"/>
                </a:solidFill>
              </a:rPr>
              <a:t>, </a:t>
            </a:r>
            <a:r>
              <a:rPr lang="en-US" sz="2000" dirty="0" err="1" smtClean="0">
                <a:solidFill>
                  <a:srgbClr val="000000"/>
                </a:solidFill>
              </a:rPr>
              <a:t>taman</a:t>
            </a:r>
            <a:r>
              <a:rPr lang="en-US" sz="2000" dirty="0" smtClean="0">
                <a:solidFill>
                  <a:srgbClr val="000000"/>
                </a:solidFill>
              </a:rPr>
              <a:t>, </a:t>
            </a:r>
            <a:r>
              <a:rPr lang="en-US" sz="2000" dirty="0" err="1">
                <a:solidFill>
                  <a:srgbClr val="000000"/>
                </a:solidFill>
              </a:rPr>
              <a:t>i</a:t>
            </a:r>
            <a:r>
              <a:rPr lang="en-US" sz="2000" dirty="0" err="1" smtClean="0">
                <a:solidFill>
                  <a:srgbClr val="000000"/>
                </a:solidFill>
              </a:rPr>
              <a:t>rigasi</a:t>
            </a:r>
            <a:r>
              <a:rPr lang="en-US" sz="2000" dirty="0">
                <a:solidFill>
                  <a:srgbClr val="000000"/>
                </a:solidFill>
              </a:rPr>
              <a:t>. </a:t>
            </a:r>
            <a:r>
              <a:rPr lang="en-US" sz="2000" dirty="0" err="1">
                <a:solidFill>
                  <a:srgbClr val="000000"/>
                </a:solidFill>
              </a:rPr>
              <a:t>dll</a:t>
            </a:r>
            <a:r>
              <a:rPr lang="en-US" sz="2000" dirty="0">
                <a:solidFill>
                  <a:srgbClr val="000000"/>
                </a:solidFill>
              </a:rPr>
              <a:t>;</a:t>
            </a:r>
          </a:p>
          <a:p>
            <a:pPr eaLnBrk="1" hangingPunct="1">
              <a:lnSpc>
                <a:spcPct val="80000"/>
              </a:lnSpc>
              <a:defRPr/>
            </a:pPr>
            <a:r>
              <a:rPr lang="en-US" sz="2000" dirty="0" err="1">
                <a:solidFill>
                  <a:srgbClr val="000000"/>
                </a:solidFill>
              </a:rPr>
              <a:t>Pengadaan</a:t>
            </a:r>
            <a:r>
              <a:rPr lang="en-US" sz="2000" dirty="0">
                <a:solidFill>
                  <a:srgbClr val="000000"/>
                </a:solidFill>
              </a:rPr>
              <a:t> </a:t>
            </a:r>
            <a:r>
              <a:rPr lang="en-US" sz="2000" dirty="0" err="1">
                <a:solidFill>
                  <a:srgbClr val="000000"/>
                </a:solidFill>
              </a:rPr>
              <a:t>b</a:t>
            </a:r>
            <a:r>
              <a:rPr lang="en-US" sz="2000" dirty="0" err="1" smtClean="0">
                <a:solidFill>
                  <a:srgbClr val="000000"/>
                </a:solidFill>
              </a:rPr>
              <a:t>arang</a:t>
            </a:r>
            <a:r>
              <a:rPr lang="en-US" sz="2000" dirty="0" smtClean="0">
                <a:solidFill>
                  <a:srgbClr val="000000"/>
                </a:solidFill>
              </a:rPr>
              <a:t> </a:t>
            </a:r>
            <a:r>
              <a:rPr lang="en-US" sz="2000" dirty="0">
                <a:solidFill>
                  <a:srgbClr val="000000"/>
                </a:solidFill>
              </a:rPr>
              <a:t>m</a:t>
            </a:r>
            <a:r>
              <a:rPr lang="en-US" sz="2000" dirty="0" smtClean="0">
                <a:solidFill>
                  <a:srgbClr val="000000"/>
                </a:solidFill>
              </a:rPr>
              <a:t>odal </a:t>
            </a:r>
            <a:r>
              <a:rPr lang="en-US" sz="2000" dirty="0" err="1">
                <a:solidFill>
                  <a:srgbClr val="000000"/>
                </a:solidFill>
              </a:rPr>
              <a:t>l</a:t>
            </a:r>
            <a:r>
              <a:rPr lang="en-US" sz="2000" dirty="0" err="1" smtClean="0">
                <a:solidFill>
                  <a:srgbClr val="000000"/>
                </a:solidFill>
              </a:rPr>
              <a:t>ainnya</a:t>
            </a:r>
            <a:r>
              <a:rPr lang="en-US" sz="2000" dirty="0">
                <a:solidFill>
                  <a:srgbClr val="000000"/>
                </a:solidFill>
              </a:rPr>
              <a:t>;</a:t>
            </a:r>
          </a:p>
          <a:p>
            <a:pPr eaLnBrk="1" hangingPunct="1">
              <a:lnSpc>
                <a:spcPct val="80000"/>
              </a:lnSpc>
              <a:defRPr/>
            </a:pPr>
            <a:r>
              <a:rPr lang="en-US" sz="2000" dirty="0">
                <a:solidFill>
                  <a:srgbClr val="000000"/>
                </a:solidFill>
              </a:rPr>
              <a:t>Pemeliharaan rutin/</a:t>
            </a:r>
            <a:r>
              <a:rPr lang="en-US" sz="2000" dirty="0" err="1">
                <a:solidFill>
                  <a:srgbClr val="000000"/>
                </a:solidFill>
              </a:rPr>
              <a:t>berkala</a:t>
            </a:r>
            <a:r>
              <a:rPr lang="en-US" sz="2000" dirty="0">
                <a:solidFill>
                  <a:srgbClr val="000000"/>
                </a:solidFill>
              </a:rPr>
              <a:t> </a:t>
            </a:r>
            <a:r>
              <a:rPr lang="en-US" sz="2000" dirty="0" err="1" smtClean="0">
                <a:solidFill>
                  <a:srgbClr val="000000"/>
                </a:solidFill>
              </a:rPr>
              <a:t>aset</a:t>
            </a:r>
            <a:r>
              <a:rPr lang="en-US" sz="2000" dirty="0" smtClean="0">
                <a:solidFill>
                  <a:srgbClr val="000000"/>
                </a:solidFill>
              </a:rPr>
              <a:t> </a:t>
            </a:r>
            <a:r>
              <a:rPr lang="en-US" sz="2000" dirty="0">
                <a:solidFill>
                  <a:srgbClr val="000000"/>
                </a:solidFill>
              </a:rPr>
              <a:t>daerah;</a:t>
            </a:r>
          </a:p>
          <a:p>
            <a:pPr eaLnBrk="1" hangingPunct="1">
              <a:lnSpc>
                <a:spcPct val="80000"/>
              </a:lnSpc>
              <a:defRPr/>
            </a:pPr>
            <a:r>
              <a:rPr lang="en-US" sz="2000" dirty="0" err="1">
                <a:solidFill>
                  <a:srgbClr val="000000"/>
                </a:solidFill>
              </a:rPr>
              <a:t>Rehabilitasi</a:t>
            </a:r>
            <a:r>
              <a:rPr lang="en-US" sz="2000" dirty="0">
                <a:solidFill>
                  <a:srgbClr val="000000"/>
                </a:solidFill>
              </a:rPr>
              <a:t> </a:t>
            </a:r>
            <a:r>
              <a:rPr lang="en-US" sz="2000" dirty="0" err="1">
                <a:solidFill>
                  <a:srgbClr val="000000"/>
                </a:solidFill>
              </a:rPr>
              <a:t>aset</a:t>
            </a:r>
            <a:r>
              <a:rPr lang="en-US" sz="2000" dirty="0">
                <a:solidFill>
                  <a:srgbClr val="000000"/>
                </a:solidFill>
              </a:rPr>
              <a:t> </a:t>
            </a:r>
            <a:r>
              <a:rPr lang="en-US" sz="2000" dirty="0" err="1">
                <a:solidFill>
                  <a:srgbClr val="000000"/>
                </a:solidFill>
              </a:rPr>
              <a:t>daerah</a:t>
            </a:r>
            <a:r>
              <a:rPr lang="en-US" sz="2000" dirty="0">
                <a:solidFill>
                  <a:srgbClr val="000000"/>
                </a:solidFill>
              </a:rPr>
              <a:t>;</a:t>
            </a:r>
          </a:p>
          <a:p>
            <a:pPr eaLnBrk="1" hangingPunct="1">
              <a:lnSpc>
                <a:spcPct val="80000"/>
              </a:lnSpc>
              <a:defRPr/>
            </a:pPr>
            <a:r>
              <a:rPr lang="en-US" sz="2000" dirty="0" err="1">
                <a:solidFill>
                  <a:srgbClr val="000000"/>
                </a:solidFill>
              </a:rPr>
              <a:t>Penyediaan</a:t>
            </a:r>
            <a:r>
              <a:rPr lang="en-US" sz="2000" dirty="0">
                <a:solidFill>
                  <a:srgbClr val="000000"/>
                </a:solidFill>
              </a:rPr>
              <a:t> </a:t>
            </a:r>
            <a:r>
              <a:rPr lang="en-US" sz="2000" dirty="0" err="1">
                <a:solidFill>
                  <a:srgbClr val="000000"/>
                </a:solidFill>
              </a:rPr>
              <a:t>barang</a:t>
            </a:r>
            <a:r>
              <a:rPr lang="en-US" sz="2000" dirty="0">
                <a:solidFill>
                  <a:srgbClr val="000000"/>
                </a:solidFill>
              </a:rPr>
              <a:t> &amp; </a:t>
            </a:r>
            <a:r>
              <a:rPr lang="en-US" sz="2000" dirty="0" err="1">
                <a:solidFill>
                  <a:srgbClr val="000000"/>
                </a:solidFill>
              </a:rPr>
              <a:t>jasa</a:t>
            </a:r>
            <a:r>
              <a:rPr lang="en-US" sz="2000" dirty="0">
                <a:solidFill>
                  <a:srgbClr val="000000"/>
                </a:solidFill>
              </a:rPr>
              <a:t>;</a:t>
            </a:r>
          </a:p>
          <a:p>
            <a:pPr eaLnBrk="1" hangingPunct="1">
              <a:lnSpc>
                <a:spcPct val="80000"/>
              </a:lnSpc>
              <a:defRPr/>
            </a:pPr>
            <a:r>
              <a:rPr lang="en-US" sz="2000" dirty="0" err="1">
                <a:solidFill>
                  <a:srgbClr val="000000"/>
                </a:solidFill>
              </a:rPr>
              <a:t>Dll</a:t>
            </a:r>
            <a:endParaRPr lang="en-US" sz="2000" dirty="0">
              <a:solidFill>
                <a:srgbClr val="000000"/>
              </a:solidFill>
            </a:endParaRPr>
          </a:p>
        </p:txBody>
      </p:sp>
      <p:sp>
        <p:nvSpPr>
          <p:cNvPr id="41987" name="TextBox 1"/>
          <p:cNvSpPr txBox="1">
            <a:spLocks noChangeArrowheads="1"/>
          </p:cNvSpPr>
          <p:nvPr/>
        </p:nvSpPr>
        <p:spPr bwMode="auto">
          <a:xfrm>
            <a:off x="1120775" y="476250"/>
            <a:ext cx="743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2800">
                <a:latin typeface="Arial" charset="0"/>
              </a:rPr>
              <a:t>Klasifikasi Umum Kegiatan Pemda</a:t>
            </a:r>
          </a:p>
        </p:txBody>
      </p:sp>
    </p:spTree>
    <p:extLst>
      <p:ext uri="{BB962C8B-B14F-4D97-AF65-F5344CB8AC3E}">
        <p14:creationId xmlns:p14="http://schemas.microsoft.com/office/powerpoint/2010/main" val="17493314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85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5854">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45854">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45854">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45854">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45854">
                                            <p:txEl>
                                              <p:pRg st="5" end="5"/>
                                            </p:txEl>
                                          </p:spTgt>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45854">
                                            <p:txEl>
                                              <p:pRg st="6" end="6"/>
                                            </p:txEl>
                                          </p:spTgt>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45854">
                                            <p:txEl>
                                              <p:pRg st="7" end="7"/>
                                            </p:txEl>
                                          </p:spTgt>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45854">
                                            <p:txEl>
                                              <p:pRg st="8" end="8"/>
                                            </p:txEl>
                                          </p:spTgt>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45854">
                                            <p:txEl>
                                              <p:pRg st="9" end="9"/>
                                            </p:txEl>
                                          </p:spTgt>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45854">
                                            <p:txEl>
                                              <p:pRg st="10" end="10"/>
                                            </p:txEl>
                                          </p:spTgt>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45854">
                                            <p:txEl>
                                              <p:pRg st="11" end="11"/>
                                            </p:txEl>
                                          </p:spTgt>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45854">
                                            <p:txEl>
                                              <p:pRg st="12" end="12"/>
                                            </p:txEl>
                                          </p:spTgt>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245854">
                                            <p:txEl>
                                              <p:pRg st="13" end="13"/>
                                            </p:txEl>
                                          </p:spTgt>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245854">
                                            <p:txEl>
                                              <p:pRg st="14" end="14"/>
                                            </p:txEl>
                                          </p:spTgt>
                                        </p:tgtEl>
                                        <p:attrNameLst>
                                          <p:attrName>style.visibility</p:attrName>
                                        </p:attrNameLst>
                                      </p:cBhvr>
                                      <p:to>
                                        <p:strVal val="visible"/>
                                      </p:to>
                                    </p:set>
                                  </p:childTnLst>
                                </p:cTn>
                              </p:par>
                            </p:childTnLst>
                          </p:cTn>
                        </p:par>
                        <p:par>
                          <p:cTn id="49" fill="hold" nodeType="afterGroup">
                            <p:stCondLst>
                              <p:cond delay="7500"/>
                            </p:stCondLst>
                            <p:childTnLst>
                              <p:par>
                                <p:cTn id="50" presetID="4" presetClass="entr" presetSubtype="16" fill="hold" grpId="0" nodeType="afterEffect">
                                  <p:stCondLst>
                                    <p:cond delay="0"/>
                                  </p:stCondLst>
                                  <p:childTnLst>
                                    <p:set>
                                      <p:cBhvr>
                                        <p:cTn id="51" dur="1" fill="hold">
                                          <p:stCondLst>
                                            <p:cond delay="0"/>
                                          </p:stCondLst>
                                        </p:cTn>
                                        <p:tgtEl>
                                          <p:spTgt spid="245855">
                                            <p:txEl>
                                              <p:pRg st="0" end="0"/>
                                            </p:txEl>
                                          </p:spTgt>
                                        </p:tgtEl>
                                        <p:attrNameLst>
                                          <p:attrName>style.visibility</p:attrName>
                                        </p:attrNameLst>
                                      </p:cBhvr>
                                      <p:to>
                                        <p:strVal val="visible"/>
                                      </p:to>
                                    </p:set>
                                    <p:animEffect transition="in" filter="box(in)">
                                      <p:cBhvr>
                                        <p:cTn id="52" dur="500"/>
                                        <p:tgtEl>
                                          <p:spTgt spid="245855">
                                            <p:txEl>
                                              <p:pRg st="0" end="0"/>
                                            </p:txEl>
                                          </p:spTgt>
                                        </p:tgtEl>
                                      </p:cBhvr>
                                    </p:animEffect>
                                  </p:childTnLst>
                                </p:cTn>
                              </p:par>
                            </p:childTnLst>
                          </p:cTn>
                        </p:par>
                        <p:par>
                          <p:cTn id="53" fill="hold" nodeType="afterGroup">
                            <p:stCondLst>
                              <p:cond delay="8000"/>
                            </p:stCondLst>
                            <p:childTnLst>
                              <p:par>
                                <p:cTn id="54" presetID="4" presetClass="entr" presetSubtype="16" fill="hold" grpId="0" nodeType="afterEffect">
                                  <p:stCondLst>
                                    <p:cond delay="0"/>
                                  </p:stCondLst>
                                  <p:childTnLst>
                                    <p:set>
                                      <p:cBhvr>
                                        <p:cTn id="55" dur="1" fill="hold">
                                          <p:stCondLst>
                                            <p:cond delay="0"/>
                                          </p:stCondLst>
                                        </p:cTn>
                                        <p:tgtEl>
                                          <p:spTgt spid="245855">
                                            <p:txEl>
                                              <p:pRg st="1" end="1"/>
                                            </p:txEl>
                                          </p:spTgt>
                                        </p:tgtEl>
                                        <p:attrNameLst>
                                          <p:attrName>style.visibility</p:attrName>
                                        </p:attrNameLst>
                                      </p:cBhvr>
                                      <p:to>
                                        <p:strVal val="visible"/>
                                      </p:to>
                                    </p:set>
                                    <p:animEffect transition="in" filter="box(in)">
                                      <p:cBhvr>
                                        <p:cTn id="56" dur="500"/>
                                        <p:tgtEl>
                                          <p:spTgt spid="245855">
                                            <p:txEl>
                                              <p:pRg st="1" end="1"/>
                                            </p:txEl>
                                          </p:spTgt>
                                        </p:tgtEl>
                                      </p:cBhvr>
                                    </p:animEffect>
                                  </p:childTnLst>
                                </p:cTn>
                              </p:par>
                            </p:childTnLst>
                          </p:cTn>
                        </p:par>
                        <p:par>
                          <p:cTn id="57" fill="hold" nodeType="afterGroup">
                            <p:stCondLst>
                              <p:cond delay="8500"/>
                            </p:stCondLst>
                            <p:childTnLst>
                              <p:par>
                                <p:cTn id="58" presetID="4" presetClass="entr" presetSubtype="16" fill="hold" grpId="0" nodeType="afterEffect">
                                  <p:stCondLst>
                                    <p:cond delay="0"/>
                                  </p:stCondLst>
                                  <p:childTnLst>
                                    <p:set>
                                      <p:cBhvr>
                                        <p:cTn id="59" dur="1" fill="hold">
                                          <p:stCondLst>
                                            <p:cond delay="0"/>
                                          </p:stCondLst>
                                        </p:cTn>
                                        <p:tgtEl>
                                          <p:spTgt spid="245855">
                                            <p:txEl>
                                              <p:pRg st="2" end="2"/>
                                            </p:txEl>
                                          </p:spTgt>
                                        </p:tgtEl>
                                        <p:attrNameLst>
                                          <p:attrName>style.visibility</p:attrName>
                                        </p:attrNameLst>
                                      </p:cBhvr>
                                      <p:to>
                                        <p:strVal val="visible"/>
                                      </p:to>
                                    </p:set>
                                    <p:animEffect transition="in" filter="box(in)">
                                      <p:cBhvr>
                                        <p:cTn id="60" dur="500"/>
                                        <p:tgtEl>
                                          <p:spTgt spid="245855">
                                            <p:txEl>
                                              <p:pRg st="2" end="2"/>
                                            </p:txEl>
                                          </p:spTgt>
                                        </p:tgtEl>
                                      </p:cBhvr>
                                    </p:animEffect>
                                  </p:childTnLst>
                                </p:cTn>
                              </p:par>
                            </p:childTnLst>
                          </p:cTn>
                        </p:par>
                        <p:par>
                          <p:cTn id="61" fill="hold" nodeType="afterGroup">
                            <p:stCondLst>
                              <p:cond delay="9000"/>
                            </p:stCondLst>
                            <p:childTnLst>
                              <p:par>
                                <p:cTn id="62" presetID="4" presetClass="entr" presetSubtype="16" fill="hold" grpId="0" nodeType="afterEffect">
                                  <p:stCondLst>
                                    <p:cond delay="0"/>
                                  </p:stCondLst>
                                  <p:childTnLst>
                                    <p:set>
                                      <p:cBhvr>
                                        <p:cTn id="63" dur="1" fill="hold">
                                          <p:stCondLst>
                                            <p:cond delay="0"/>
                                          </p:stCondLst>
                                        </p:cTn>
                                        <p:tgtEl>
                                          <p:spTgt spid="245855">
                                            <p:txEl>
                                              <p:pRg st="3" end="3"/>
                                            </p:txEl>
                                          </p:spTgt>
                                        </p:tgtEl>
                                        <p:attrNameLst>
                                          <p:attrName>style.visibility</p:attrName>
                                        </p:attrNameLst>
                                      </p:cBhvr>
                                      <p:to>
                                        <p:strVal val="visible"/>
                                      </p:to>
                                    </p:set>
                                    <p:animEffect transition="in" filter="box(in)">
                                      <p:cBhvr>
                                        <p:cTn id="64" dur="500"/>
                                        <p:tgtEl>
                                          <p:spTgt spid="245855">
                                            <p:txEl>
                                              <p:pRg st="3" end="3"/>
                                            </p:txEl>
                                          </p:spTgt>
                                        </p:tgtEl>
                                      </p:cBhvr>
                                    </p:animEffect>
                                  </p:childTnLst>
                                </p:cTn>
                              </p:par>
                            </p:childTnLst>
                          </p:cTn>
                        </p:par>
                        <p:par>
                          <p:cTn id="65" fill="hold" nodeType="afterGroup">
                            <p:stCondLst>
                              <p:cond delay="9500"/>
                            </p:stCondLst>
                            <p:childTnLst>
                              <p:par>
                                <p:cTn id="66" presetID="4" presetClass="entr" presetSubtype="16" fill="hold" grpId="0" nodeType="afterEffect">
                                  <p:stCondLst>
                                    <p:cond delay="0"/>
                                  </p:stCondLst>
                                  <p:childTnLst>
                                    <p:set>
                                      <p:cBhvr>
                                        <p:cTn id="67" dur="1" fill="hold">
                                          <p:stCondLst>
                                            <p:cond delay="0"/>
                                          </p:stCondLst>
                                        </p:cTn>
                                        <p:tgtEl>
                                          <p:spTgt spid="245855">
                                            <p:txEl>
                                              <p:pRg st="4" end="4"/>
                                            </p:txEl>
                                          </p:spTgt>
                                        </p:tgtEl>
                                        <p:attrNameLst>
                                          <p:attrName>style.visibility</p:attrName>
                                        </p:attrNameLst>
                                      </p:cBhvr>
                                      <p:to>
                                        <p:strVal val="visible"/>
                                      </p:to>
                                    </p:set>
                                    <p:animEffect transition="in" filter="box(in)">
                                      <p:cBhvr>
                                        <p:cTn id="68" dur="500"/>
                                        <p:tgtEl>
                                          <p:spTgt spid="245855">
                                            <p:txEl>
                                              <p:pRg st="4" end="4"/>
                                            </p:txEl>
                                          </p:spTgt>
                                        </p:tgtEl>
                                      </p:cBhvr>
                                    </p:animEffect>
                                  </p:childTnLst>
                                </p:cTn>
                              </p:par>
                            </p:childTnLst>
                          </p:cTn>
                        </p:par>
                        <p:par>
                          <p:cTn id="69" fill="hold" nodeType="afterGroup">
                            <p:stCondLst>
                              <p:cond delay="10000"/>
                            </p:stCondLst>
                            <p:childTnLst>
                              <p:par>
                                <p:cTn id="70" presetID="4" presetClass="entr" presetSubtype="16" fill="hold" grpId="0" nodeType="afterEffect">
                                  <p:stCondLst>
                                    <p:cond delay="0"/>
                                  </p:stCondLst>
                                  <p:childTnLst>
                                    <p:set>
                                      <p:cBhvr>
                                        <p:cTn id="71" dur="1" fill="hold">
                                          <p:stCondLst>
                                            <p:cond delay="0"/>
                                          </p:stCondLst>
                                        </p:cTn>
                                        <p:tgtEl>
                                          <p:spTgt spid="245855">
                                            <p:txEl>
                                              <p:pRg st="5" end="5"/>
                                            </p:txEl>
                                          </p:spTgt>
                                        </p:tgtEl>
                                        <p:attrNameLst>
                                          <p:attrName>style.visibility</p:attrName>
                                        </p:attrNameLst>
                                      </p:cBhvr>
                                      <p:to>
                                        <p:strVal val="visible"/>
                                      </p:to>
                                    </p:set>
                                    <p:animEffect transition="in" filter="box(in)">
                                      <p:cBhvr>
                                        <p:cTn id="72" dur="500"/>
                                        <p:tgtEl>
                                          <p:spTgt spid="245855">
                                            <p:txEl>
                                              <p:pRg st="5" end="5"/>
                                            </p:txEl>
                                          </p:spTgt>
                                        </p:tgtEl>
                                      </p:cBhvr>
                                    </p:animEffect>
                                  </p:childTnLst>
                                </p:cTn>
                              </p:par>
                            </p:childTnLst>
                          </p:cTn>
                        </p:par>
                        <p:par>
                          <p:cTn id="73" fill="hold" nodeType="afterGroup">
                            <p:stCondLst>
                              <p:cond delay="10500"/>
                            </p:stCondLst>
                            <p:childTnLst>
                              <p:par>
                                <p:cTn id="74" presetID="4" presetClass="entr" presetSubtype="16" fill="hold" grpId="0" nodeType="afterEffect">
                                  <p:stCondLst>
                                    <p:cond delay="0"/>
                                  </p:stCondLst>
                                  <p:childTnLst>
                                    <p:set>
                                      <p:cBhvr>
                                        <p:cTn id="75" dur="1" fill="hold">
                                          <p:stCondLst>
                                            <p:cond delay="0"/>
                                          </p:stCondLst>
                                        </p:cTn>
                                        <p:tgtEl>
                                          <p:spTgt spid="245855">
                                            <p:txEl>
                                              <p:pRg st="6" end="6"/>
                                            </p:txEl>
                                          </p:spTgt>
                                        </p:tgtEl>
                                        <p:attrNameLst>
                                          <p:attrName>style.visibility</p:attrName>
                                        </p:attrNameLst>
                                      </p:cBhvr>
                                      <p:to>
                                        <p:strVal val="visible"/>
                                      </p:to>
                                    </p:set>
                                    <p:animEffect transition="in" filter="box(in)">
                                      <p:cBhvr>
                                        <p:cTn id="76" dur="500"/>
                                        <p:tgtEl>
                                          <p:spTgt spid="245855">
                                            <p:txEl>
                                              <p:pRg st="6" end="6"/>
                                            </p:txEl>
                                          </p:spTgt>
                                        </p:tgtEl>
                                      </p:cBhvr>
                                    </p:animEffect>
                                  </p:childTnLst>
                                </p:cTn>
                              </p:par>
                            </p:childTnLst>
                          </p:cTn>
                        </p:par>
                        <p:par>
                          <p:cTn id="77" fill="hold" nodeType="afterGroup">
                            <p:stCondLst>
                              <p:cond delay="11000"/>
                            </p:stCondLst>
                            <p:childTnLst>
                              <p:par>
                                <p:cTn id="78" presetID="4" presetClass="entr" presetSubtype="16" fill="hold" grpId="0" nodeType="afterEffect">
                                  <p:stCondLst>
                                    <p:cond delay="0"/>
                                  </p:stCondLst>
                                  <p:childTnLst>
                                    <p:set>
                                      <p:cBhvr>
                                        <p:cTn id="79" dur="1" fill="hold">
                                          <p:stCondLst>
                                            <p:cond delay="0"/>
                                          </p:stCondLst>
                                        </p:cTn>
                                        <p:tgtEl>
                                          <p:spTgt spid="245855">
                                            <p:txEl>
                                              <p:pRg st="7" end="7"/>
                                            </p:txEl>
                                          </p:spTgt>
                                        </p:tgtEl>
                                        <p:attrNameLst>
                                          <p:attrName>style.visibility</p:attrName>
                                        </p:attrNameLst>
                                      </p:cBhvr>
                                      <p:to>
                                        <p:strVal val="visible"/>
                                      </p:to>
                                    </p:set>
                                    <p:animEffect transition="in" filter="box(in)">
                                      <p:cBhvr>
                                        <p:cTn id="80" dur="500"/>
                                        <p:tgtEl>
                                          <p:spTgt spid="245855">
                                            <p:txEl>
                                              <p:pRg st="7" end="7"/>
                                            </p:txEl>
                                          </p:spTgt>
                                        </p:tgtEl>
                                      </p:cBhvr>
                                    </p:animEffect>
                                  </p:childTnLst>
                                </p:cTn>
                              </p:par>
                            </p:childTnLst>
                          </p:cTn>
                        </p:par>
                        <p:par>
                          <p:cTn id="81" fill="hold" nodeType="afterGroup">
                            <p:stCondLst>
                              <p:cond delay="11500"/>
                            </p:stCondLst>
                            <p:childTnLst>
                              <p:par>
                                <p:cTn id="82" presetID="4" presetClass="entr" presetSubtype="16" fill="hold" grpId="0" nodeType="afterEffect">
                                  <p:stCondLst>
                                    <p:cond delay="0"/>
                                  </p:stCondLst>
                                  <p:childTnLst>
                                    <p:set>
                                      <p:cBhvr>
                                        <p:cTn id="83" dur="1" fill="hold">
                                          <p:stCondLst>
                                            <p:cond delay="0"/>
                                          </p:stCondLst>
                                        </p:cTn>
                                        <p:tgtEl>
                                          <p:spTgt spid="245855">
                                            <p:txEl>
                                              <p:pRg st="8" end="8"/>
                                            </p:txEl>
                                          </p:spTgt>
                                        </p:tgtEl>
                                        <p:attrNameLst>
                                          <p:attrName>style.visibility</p:attrName>
                                        </p:attrNameLst>
                                      </p:cBhvr>
                                      <p:to>
                                        <p:strVal val="visible"/>
                                      </p:to>
                                    </p:set>
                                    <p:animEffect transition="in" filter="box(in)">
                                      <p:cBhvr>
                                        <p:cTn id="84" dur="500"/>
                                        <p:tgtEl>
                                          <p:spTgt spid="245855">
                                            <p:txEl>
                                              <p:pRg st="8" end="8"/>
                                            </p:txEl>
                                          </p:spTgt>
                                        </p:tgtEl>
                                      </p:cBhvr>
                                    </p:animEffect>
                                  </p:childTnLst>
                                </p:cTn>
                              </p:par>
                            </p:childTnLst>
                          </p:cTn>
                        </p:par>
                        <p:par>
                          <p:cTn id="85" fill="hold" nodeType="afterGroup">
                            <p:stCondLst>
                              <p:cond delay="12000"/>
                            </p:stCondLst>
                            <p:childTnLst>
                              <p:par>
                                <p:cTn id="86" presetID="4" presetClass="entr" presetSubtype="16" fill="hold" grpId="0" nodeType="afterEffect">
                                  <p:stCondLst>
                                    <p:cond delay="0"/>
                                  </p:stCondLst>
                                  <p:childTnLst>
                                    <p:set>
                                      <p:cBhvr>
                                        <p:cTn id="87" dur="1" fill="hold">
                                          <p:stCondLst>
                                            <p:cond delay="0"/>
                                          </p:stCondLst>
                                        </p:cTn>
                                        <p:tgtEl>
                                          <p:spTgt spid="245855">
                                            <p:txEl>
                                              <p:pRg st="9" end="9"/>
                                            </p:txEl>
                                          </p:spTgt>
                                        </p:tgtEl>
                                        <p:attrNameLst>
                                          <p:attrName>style.visibility</p:attrName>
                                        </p:attrNameLst>
                                      </p:cBhvr>
                                      <p:to>
                                        <p:strVal val="visible"/>
                                      </p:to>
                                    </p:set>
                                    <p:animEffect transition="in" filter="box(in)">
                                      <p:cBhvr>
                                        <p:cTn id="88" dur="500"/>
                                        <p:tgtEl>
                                          <p:spTgt spid="2458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4" grpId="0" build="p" autoUpdateAnimBg="0" advAuto="0"/>
      <p:bldP spid="245855"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8000" y="1354238"/>
            <a:ext cx="8229600" cy="2228850"/>
          </a:xfrm>
        </p:spPr>
        <p:txBody>
          <a:bodyPr>
            <a:normAutofit fontScale="90000"/>
          </a:bodyPr>
          <a:lstStyle/>
          <a:p>
            <a:pPr algn="l"/>
            <a:r>
              <a:rPr lang="en-US" altLang="en-US" sz="2500" b="1" dirty="0">
                <a:solidFill>
                  <a:srgbClr val="000000"/>
                </a:solidFill>
                <a:latin typeface="News Gothic MT" charset="0"/>
                <a:ea typeface="ＭＳ Ｐゴシック" charset="-128"/>
                <a:sym typeface="News Gothic MT" charset="0"/>
              </a:rPr>
              <a:t>AKUNTABILITAS</a:t>
            </a:r>
            <a:r>
              <a:rPr lang="en-US" altLang="en-US" sz="2500" dirty="0">
                <a:solidFill>
                  <a:srgbClr val="000000"/>
                </a:solidFill>
                <a:ea typeface="ＭＳ Ｐゴシック" charset="-128"/>
              </a:rPr>
              <a:t> (</a:t>
            </a:r>
            <a:r>
              <a:rPr lang="en-US" altLang="en-US" sz="2500" i="1" dirty="0">
                <a:solidFill>
                  <a:srgbClr val="000000"/>
                </a:solidFill>
                <a:latin typeface="News Gothic MT" charset="0"/>
                <a:ea typeface="ＭＳ Ｐゴシック" charset="-128"/>
                <a:sym typeface="News Gothic MT" charset="0"/>
              </a:rPr>
              <a:t>accountability</a:t>
            </a:r>
            <a:r>
              <a:rPr lang="en-US" altLang="en-US" sz="2500" dirty="0">
                <a:solidFill>
                  <a:srgbClr val="000000"/>
                </a:solidFill>
                <a:ea typeface="ＭＳ Ｐゴシック" charset="-128"/>
              </a:rPr>
              <a:t>): </a:t>
            </a:r>
            <a:r>
              <a:rPr lang="en-US" altLang="en-US" sz="2500" dirty="0" smtClean="0">
                <a:solidFill>
                  <a:srgbClr val="000000"/>
                </a:solidFill>
                <a:ea typeface="ＭＳ Ｐゴシック" charset="-128"/>
              </a:rPr>
              <a:t/>
            </a:r>
            <a:br>
              <a:rPr lang="en-US" altLang="en-US" sz="2500" dirty="0" smtClean="0">
                <a:solidFill>
                  <a:srgbClr val="000000"/>
                </a:solidFill>
                <a:ea typeface="ＭＳ Ｐゴシック" charset="-128"/>
              </a:rPr>
            </a:br>
            <a:r>
              <a:rPr lang="en-US" altLang="en-US" sz="2500" dirty="0" err="1" smtClean="0">
                <a:solidFill>
                  <a:srgbClr val="000000"/>
                </a:solidFill>
                <a:ea typeface="ＭＳ Ｐゴシック" charset="-128"/>
              </a:rPr>
              <a:t>Ukuran</a:t>
            </a:r>
            <a:r>
              <a:rPr lang="en-US" altLang="en-US" sz="2500" dirty="0" smtClean="0">
                <a:solidFill>
                  <a:srgbClr val="000000"/>
                </a:solidFill>
                <a:ea typeface="ＭＳ Ｐゴシック" charset="-128"/>
              </a:rPr>
              <a:t> </a:t>
            </a:r>
            <a:r>
              <a:rPr lang="en-US" altLang="en-US" sz="2500" dirty="0">
                <a:solidFill>
                  <a:srgbClr val="000000"/>
                </a:solidFill>
                <a:ea typeface="ＭＳ Ｐゴシック" charset="-128"/>
              </a:rPr>
              <a:t>yang </a:t>
            </a:r>
            <a:r>
              <a:rPr lang="en-US" altLang="en-US" sz="2500" dirty="0" err="1">
                <a:solidFill>
                  <a:srgbClr val="000000"/>
                </a:solidFill>
                <a:ea typeface="ＭＳ Ｐゴシック" charset="-128"/>
              </a:rPr>
              <a:t>menunjukkan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apakah</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aktivitas</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lembaga</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publik</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atau</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pelayanan</a:t>
            </a:r>
            <a:r>
              <a:rPr lang="en-US" altLang="en-US" sz="2500" dirty="0">
                <a:solidFill>
                  <a:srgbClr val="000000"/>
                </a:solidFill>
                <a:ea typeface="ＭＳ Ｐゴシック" charset="-128"/>
              </a:rPr>
              <a:t> yang </a:t>
            </a:r>
            <a:r>
              <a:rPr lang="en-US" altLang="en-US" sz="2500" dirty="0" err="1">
                <a:solidFill>
                  <a:srgbClr val="000000"/>
                </a:solidFill>
                <a:ea typeface="ＭＳ Ｐゴシック" charset="-128"/>
              </a:rPr>
              <a:t>dilakukan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oleh</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pemerintah</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sudah</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sesuai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dengan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norma</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nilai-nilai</a:t>
            </a:r>
            <a:r>
              <a:rPr lang="en-US" altLang="en-US" sz="2500" dirty="0">
                <a:solidFill>
                  <a:srgbClr val="000000"/>
                </a:solidFill>
                <a:ea typeface="ＭＳ Ｐゴシック" charset="-128"/>
              </a:rPr>
              <a:t> yang </a:t>
            </a:r>
            <a:r>
              <a:rPr lang="en-US" altLang="en-US" sz="2500" dirty="0" err="1">
                <a:solidFill>
                  <a:srgbClr val="000000"/>
                </a:solidFill>
                <a:ea typeface="ＭＳ Ｐゴシック" charset="-128"/>
              </a:rPr>
              <a:t>dianut</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oleh</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rakyat</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apakah</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pelayanan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tersebut</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mampu</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mengakomodasi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kebutuhan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rakyat</a:t>
            </a:r>
            <a:r>
              <a:rPr lang="en-US" altLang="en-US" sz="2500" dirty="0">
                <a:solidFill>
                  <a:srgbClr val="000000"/>
                </a:solidFill>
                <a:ea typeface="ＭＳ Ｐゴシック" charset="-128"/>
              </a:rPr>
              <a:t> yang </a:t>
            </a:r>
            <a:r>
              <a:rPr lang="en-US" altLang="en-US" sz="2500" dirty="0" err="1">
                <a:solidFill>
                  <a:srgbClr val="000000"/>
                </a:solidFill>
                <a:ea typeface="ＭＳ Ｐゴシック" charset="-128"/>
              </a:rPr>
              <a:t>sesungguhnya</a:t>
            </a:r>
            <a:r>
              <a:rPr lang="en-US" altLang="en-US" sz="2500" dirty="0">
                <a:solidFill>
                  <a:srgbClr val="000000"/>
                </a:solidFill>
                <a:ea typeface="ＭＳ Ｐゴシック" charset="-128"/>
              </a:rPr>
              <a:t>.</a:t>
            </a:r>
          </a:p>
        </p:txBody>
      </p:sp>
      <p:sp>
        <p:nvSpPr>
          <p:cNvPr id="15362" name="Rectangle 2"/>
          <p:cNvSpPr>
            <a:spLocks noGrp="1" noChangeArrowheads="1"/>
          </p:cNvSpPr>
          <p:nvPr>
            <p:ph type="body" idx="1"/>
          </p:nvPr>
        </p:nvSpPr>
        <p:spPr>
          <a:xfrm>
            <a:off x="609600" y="4067830"/>
            <a:ext cx="8026400" cy="2028170"/>
          </a:xfrm>
        </p:spPr>
        <p:txBody>
          <a:bodyPr>
            <a:normAutofit lnSpcReduction="10000"/>
          </a:bodyPr>
          <a:lstStyle/>
          <a:p>
            <a:pPr marL="39688" indent="0">
              <a:buFontTx/>
              <a:buNone/>
            </a:pPr>
            <a:r>
              <a:rPr lang="en-US" altLang="en-US" sz="2800" i="1">
                <a:solidFill>
                  <a:srgbClr val="000000"/>
                </a:solidFill>
                <a:latin typeface="News Gothic MT" charset="0"/>
                <a:ea typeface="ＭＳ Ｐゴシック" charset="-128"/>
                <a:sym typeface="News Gothic MT" charset="0"/>
              </a:rPr>
              <a:t>A good synonym for the term accountability is answerability. </a:t>
            </a:r>
            <a:r>
              <a:rPr lang="en-US" altLang="en-US" sz="2800" i="1" dirty="0">
                <a:solidFill>
                  <a:srgbClr val="000000"/>
                </a:solidFill>
                <a:latin typeface="News Gothic MT" charset="0"/>
                <a:ea typeface="ＭＳ Ｐゴシック" charset="-128"/>
                <a:sym typeface="News Gothic MT" charset="0"/>
              </a:rPr>
              <a:t>An </a:t>
            </a:r>
            <a:r>
              <a:rPr lang="en-US" altLang="en-US" sz="2800" i="1" dirty="0" err="1">
                <a:solidFill>
                  <a:srgbClr val="000000"/>
                </a:solidFill>
                <a:latin typeface="News Gothic MT" charset="0"/>
                <a:ea typeface="ＭＳ Ｐゴシック" charset="-128"/>
                <a:sym typeface="News Gothic MT" charset="0"/>
              </a:rPr>
              <a:t>organisation</a:t>
            </a:r>
            <a:r>
              <a:rPr lang="en-US" altLang="en-US" sz="2800" i="1" dirty="0">
                <a:solidFill>
                  <a:srgbClr val="000000"/>
                </a:solidFill>
                <a:latin typeface="News Gothic MT" charset="0"/>
                <a:ea typeface="ＭＳ Ｐゴシック" charset="-128"/>
                <a:sym typeface="News Gothic MT" charset="0"/>
              </a:rPr>
              <a:t> must be answerable to someone or something outside itself. When things go wrong, someone must be held responsible</a:t>
            </a:r>
            <a:r>
              <a:rPr lang="en-US" altLang="en-US" sz="2800" dirty="0">
                <a:solidFill>
                  <a:srgbClr val="000000"/>
                </a:solidFill>
                <a:latin typeface="Gill Sans MT" charset="0"/>
                <a:ea typeface="ＭＳ Ｐゴシック" charset="-128"/>
              </a:rPr>
              <a:t>. (Starling, 1998:164)</a:t>
            </a:r>
          </a:p>
        </p:txBody>
      </p:sp>
      <p:sp>
        <p:nvSpPr>
          <p:cNvPr id="2" name="TextBox 1"/>
          <p:cNvSpPr txBox="1"/>
          <p:nvPr/>
        </p:nvSpPr>
        <p:spPr>
          <a:xfrm>
            <a:off x="685800" y="381000"/>
            <a:ext cx="7391400" cy="523220"/>
          </a:xfrm>
          <a:prstGeom prst="rect">
            <a:avLst/>
          </a:prstGeom>
          <a:noFill/>
        </p:spPr>
        <p:txBody>
          <a:bodyPr wrap="square" rtlCol="0">
            <a:spAutoFit/>
          </a:bodyPr>
          <a:lstStyle/>
          <a:p>
            <a:r>
              <a:rPr lang="en-US" sz="2800" b="1" dirty="0" smtClean="0"/>
              <a:t>LAKIP </a:t>
            </a:r>
            <a:r>
              <a:rPr lang="en-US" sz="2800" b="1" dirty="0" err="1" smtClean="0"/>
              <a:t>Sebagai</a:t>
            </a:r>
            <a:r>
              <a:rPr lang="en-US" sz="2800" b="1" dirty="0" smtClean="0"/>
              <a:t> </a:t>
            </a:r>
            <a:r>
              <a:rPr lang="en-US" sz="2800" b="1" dirty="0" err="1" smtClean="0"/>
              <a:t>Sistem</a:t>
            </a:r>
            <a:r>
              <a:rPr lang="en-US" sz="2800" b="1" dirty="0" smtClean="0"/>
              <a:t> </a:t>
            </a:r>
            <a:r>
              <a:rPr lang="en-US" sz="2800" b="1" dirty="0" err="1" smtClean="0"/>
              <a:t>Evaluasi</a:t>
            </a:r>
            <a:r>
              <a:rPr lang="en-US" sz="2800" b="1" dirty="0" smtClean="0"/>
              <a:t> </a:t>
            </a:r>
            <a:r>
              <a:rPr lang="en-US" sz="2800" b="1" dirty="0" err="1" smtClean="0"/>
              <a:t>dan</a:t>
            </a:r>
            <a:r>
              <a:rPr lang="en-US" sz="2800" b="1" dirty="0" smtClean="0"/>
              <a:t> </a:t>
            </a:r>
            <a:r>
              <a:rPr lang="en-US" sz="2800" b="1" dirty="0" err="1" smtClean="0"/>
              <a:t>Akuntabilitas</a:t>
            </a:r>
            <a:endParaRPr lang="en-US" sz="2800" b="1" dirty="0"/>
          </a:p>
        </p:txBody>
      </p:sp>
    </p:spTree>
    <p:extLst>
      <p:ext uri="{BB962C8B-B14F-4D97-AF65-F5344CB8AC3E}">
        <p14:creationId xmlns:p14="http://schemas.microsoft.com/office/powerpoint/2010/main" val="198165647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127125"/>
            <a:ext cx="339090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6363" y="1125538"/>
            <a:ext cx="3646487"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135063"/>
            <a:ext cx="36464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47638" y="0"/>
            <a:ext cx="2970213" cy="1325563"/>
          </a:xfrm>
        </p:spPr>
        <p:txBody>
          <a:bodyPr/>
          <a:lstStyle/>
          <a:p>
            <a:r>
              <a:rPr lang="en-US" altLang="en-US" sz="2000" i="1">
                <a:latin typeface="Typo Grotesk" charset="0"/>
                <a:ea typeface="ＭＳ Ｐゴシック" charset="-128"/>
              </a:rPr>
              <a:t>Ruled-Based Bureaucracy </a:t>
            </a:r>
            <a:br>
              <a:rPr lang="en-US" altLang="en-US" sz="2000" i="1">
                <a:latin typeface="Typo Grotesk" charset="0"/>
                <a:ea typeface="ＭＳ Ｐゴシック" charset="-128"/>
              </a:rPr>
            </a:br>
            <a:r>
              <a:rPr lang="en-US" altLang="en-US" sz="2000" i="1">
                <a:latin typeface="Typo Grotesk" charset="0"/>
                <a:ea typeface="ＭＳ Ｐゴシック" charset="-128"/>
              </a:rPr>
              <a:t>(2010-2014)</a:t>
            </a:r>
          </a:p>
        </p:txBody>
      </p:sp>
      <p:sp>
        <p:nvSpPr>
          <p:cNvPr id="8" name="Title 1"/>
          <p:cNvSpPr txBox="1">
            <a:spLocks/>
          </p:cNvSpPr>
          <p:nvPr/>
        </p:nvSpPr>
        <p:spPr bwMode="auto">
          <a:xfrm>
            <a:off x="2459038" y="30163"/>
            <a:ext cx="297021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lnSpc>
                <a:spcPct val="90000"/>
              </a:lnSpc>
            </a:pPr>
            <a:r>
              <a:rPr lang="en-US" altLang="en-US" sz="2000" i="1">
                <a:solidFill>
                  <a:srgbClr val="404040"/>
                </a:solidFill>
                <a:latin typeface="Typo Grotesk" charset="0"/>
              </a:rPr>
              <a:t>Performance-based </a:t>
            </a:r>
          </a:p>
          <a:p>
            <a:pPr algn="ctr" eaLnBrk="1" hangingPunct="1">
              <a:lnSpc>
                <a:spcPct val="90000"/>
              </a:lnSpc>
            </a:pPr>
            <a:r>
              <a:rPr lang="en-US" altLang="en-US" sz="2000" i="1">
                <a:solidFill>
                  <a:srgbClr val="404040"/>
                </a:solidFill>
                <a:latin typeface="Typo Grotesk" charset="0"/>
              </a:rPr>
              <a:t>Bureaucracy (2015-2019)</a:t>
            </a:r>
          </a:p>
        </p:txBody>
      </p:sp>
      <p:sp>
        <p:nvSpPr>
          <p:cNvPr id="9" name="Title 1"/>
          <p:cNvSpPr txBox="1">
            <a:spLocks/>
          </p:cNvSpPr>
          <p:nvPr/>
        </p:nvSpPr>
        <p:spPr bwMode="auto">
          <a:xfrm>
            <a:off x="4995863" y="30163"/>
            <a:ext cx="29718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lnSpc>
                <a:spcPct val="90000"/>
              </a:lnSpc>
            </a:pPr>
            <a:r>
              <a:rPr lang="en-US" altLang="en-US" sz="2000" i="1">
                <a:solidFill>
                  <a:srgbClr val="404040"/>
                </a:solidFill>
                <a:latin typeface="Typo Grotesk" charset="0"/>
              </a:rPr>
              <a:t>Dynamic Governance</a:t>
            </a:r>
          </a:p>
          <a:p>
            <a:pPr algn="ctr" eaLnBrk="1" hangingPunct="1">
              <a:lnSpc>
                <a:spcPct val="90000"/>
              </a:lnSpc>
            </a:pPr>
            <a:r>
              <a:rPr lang="en-US" altLang="en-US" sz="2000" i="1">
                <a:solidFill>
                  <a:srgbClr val="404040"/>
                </a:solidFill>
                <a:latin typeface="Typo Grotesk" charset="0"/>
              </a:rPr>
              <a:t>(2020-2024)</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t="18922" b="11455"/>
          <a:stretch>
            <a:fillRect/>
          </a:stretch>
        </p:blipFill>
        <p:spPr bwMode="auto">
          <a:xfrm>
            <a:off x="-7938" y="5273675"/>
            <a:ext cx="91519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41044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74638"/>
            <a:ext cx="8435975" cy="1143000"/>
          </a:xfrm>
        </p:spPr>
        <p:txBody>
          <a:bodyPr/>
          <a:lstStyle/>
          <a:p>
            <a:r>
              <a:rPr lang="en-US" altLang="en-US" sz="3200" b="1">
                <a:ea typeface="ＭＳ Ｐゴシック" charset="-128"/>
              </a:rPr>
              <a:t>Patologi Birokrasi, Kegagalan Birokrasi Weberian </a:t>
            </a:r>
            <a:r>
              <a:rPr lang="en-US" altLang="en-US" sz="3200">
                <a:ea typeface="ＭＳ Ｐゴシック" charset="-128"/>
              </a:rPr>
              <a:t>(Dwiyanto, 2015)</a:t>
            </a:r>
          </a:p>
        </p:txBody>
      </p:sp>
      <p:sp>
        <p:nvSpPr>
          <p:cNvPr id="29698" name="Content Placeholder 2"/>
          <p:cNvSpPr>
            <a:spLocks noGrp="1"/>
          </p:cNvSpPr>
          <p:nvPr>
            <p:ph idx="1"/>
          </p:nvPr>
        </p:nvSpPr>
        <p:spPr>
          <a:xfrm>
            <a:off x="250825" y="1844675"/>
            <a:ext cx="8642350" cy="3689350"/>
          </a:xfrm>
        </p:spPr>
        <p:txBody>
          <a:bodyPr/>
          <a:lstStyle/>
          <a:p>
            <a:pPr marL="514350" indent="-514350">
              <a:buFont typeface="Calibri" charset="0"/>
              <a:buAutoNum type="arabicPeriod"/>
            </a:pPr>
            <a:r>
              <a:rPr lang="en-US" altLang="en-US">
                <a:ea typeface="ＭＳ Ｐゴシック" charset="-128"/>
              </a:rPr>
              <a:t>Paternalistik </a:t>
            </a:r>
            <a:r>
              <a:rPr lang="en-US" altLang="en-US">
                <a:ea typeface="ＭＳ Ｐゴシック" charset="-128"/>
                <a:sym typeface="Wingdings" charset="2"/>
              </a:rPr>
              <a:t> Asal Bapak Senang</a:t>
            </a:r>
          </a:p>
          <a:p>
            <a:pPr marL="514350" indent="-514350">
              <a:buFont typeface="Calibri" charset="0"/>
              <a:buAutoNum type="arabicPeriod"/>
            </a:pPr>
            <a:r>
              <a:rPr lang="en-US" altLang="en-US">
                <a:ea typeface="ＭＳ Ｐゴシック" charset="-128"/>
                <a:sym typeface="Wingdings" charset="2"/>
              </a:rPr>
              <a:t>Pembengkakan anggaran</a:t>
            </a:r>
          </a:p>
          <a:p>
            <a:pPr marL="514350" indent="-514350">
              <a:buFont typeface="Calibri" charset="0"/>
              <a:buAutoNum type="arabicPeriod"/>
            </a:pPr>
            <a:r>
              <a:rPr lang="en-US" altLang="en-US">
                <a:ea typeface="ＭＳ Ｐゴシック" charset="-128"/>
                <a:sym typeface="Wingdings" charset="2"/>
              </a:rPr>
              <a:t>Prosedur yg berlebihan</a:t>
            </a:r>
          </a:p>
          <a:p>
            <a:pPr marL="514350" indent="-514350">
              <a:buFont typeface="Calibri" charset="0"/>
              <a:buAutoNum type="arabicPeriod"/>
            </a:pPr>
            <a:r>
              <a:rPr lang="en-US" altLang="en-US">
                <a:ea typeface="ＭＳ Ｐゴシック" charset="-128"/>
                <a:sym typeface="Wingdings" charset="2"/>
              </a:rPr>
              <a:t>Proliferasi, pembengkakan birokrasi</a:t>
            </a:r>
          </a:p>
          <a:p>
            <a:pPr marL="514350" indent="-514350">
              <a:buFont typeface="Calibri" charset="0"/>
              <a:buAutoNum type="arabicPeriod"/>
            </a:pPr>
            <a:r>
              <a:rPr lang="en-US" altLang="en-US">
                <a:ea typeface="ＭＳ Ｐゴシック" charset="-128"/>
                <a:sym typeface="Wingdings" charset="2"/>
              </a:rPr>
              <a:t>Fragmentasi  sulit melakukan koordinasi kebijakan.</a:t>
            </a:r>
          </a:p>
        </p:txBody>
      </p:sp>
    </p:spTree>
    <p:extLst>
      <p:ext uri="{BB962C8B-B14F-4D97-AF65-F5344CB8AC3E}">
        <p14:creationId xmlns:p14="http://schemas.microsoft.com/office/powerpoint/2010/main" val="1847313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908050"/>
          <a:ext cx="8424863" cy="5213416"/>
        </p:xfrm>
        <a:graphic>
          <a:graphicData uri="http://schemas.openxmlformats.org/drawingml/2006/table">
            <a:tbl>
              <a:tblPr/>
              <a:tblGrid>
                <a:gridCol w="1779588"/>
                <a:gridCol w="1820862"/>
                <a:gridCol w="1296988"/>
                <a:gridCol w="1357312"/>
                <a:gridCol w="2170113"/>
              </a:tblGrid>
              <a:tr h="1135063">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Negara</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Kementerian</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LPNK</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IB/LNS</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GDP Per</a:t>
                      </a:r>
                      <a:r>
                        <a:rPr kumimoji="0" lang="id-ID" altLang="en-US" sz="2400" b="1" i="0" u="none" strike="noStrike" cap="none" normalizeH="0" baseline="0">
                          <a:ln>
                            <a:noFill/>
                          </a:ln>
                          <a:solidFill>
                            <a:srgbClr val="000000"/>
                          </a:solidFill>
                          <a:effectLst/>
                          <a:latin typeface="Calibri" charset="0"/>
                          <a:ea typeface="ヒラギノ角ゴ ProN W3" charset="-128"/>
                          <a:sym typeface="Arial" charset="0"/>
                        </a:rPr>
                        <a:t>k</a:t>
                      </a: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apita US $</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r h="606425">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Australia</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37</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NA</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NA</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40.800</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r h="75723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China (RRC)</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22</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NA</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NA</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8.500</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r h="595313">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Jepang</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11</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19</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13</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35.200</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r h="60483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Indonesia</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34</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28</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8</a:t>
                      </a:r>
                      <a:r>
                        <a:rPr kumimoji="0" lang="id-ID" altLang="en-US" sz="2400" b="0" i="0" u="none" strike="noStrike" cap="none" normalizeH="0" baseline="0">
                          <a:ln>
                            <a:noFill/>
                          </a:ln>
                          <a:solidFill>
                            <a:srgbClr val="000000"/>
                          </a:solidFill>
                          <a:effectLst/>
                          <a:latin typeface="Calibri" charset="0"/>
                          <a:ea typeface="ヒラギノ角ゴ ProN W3" charset="-128"/>
                          <a:sym typeface="Arial" charset="0"/>
                        </a:rPr>
                        <a:t>8</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4.700</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r h="78263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Korea Selatan</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15</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19</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13</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32.100</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D0E3EA"/>
                    </a:solidFill>
                  </a:tcPr>
                </a:tc>
              </a:tr>
              <a:tr h="731838">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7000"/>
                        </a:lnSpc>
                        <a:spcBef>
                          <a:spcPct val="0"/>
                        </a:spcBef>
                        <a:spcAft>
                          <a:spcPct val="0"/>
                        </a:spcAft>
                        <a:buClrTx/>
                        <a:buSzTx/>
                        <a:buFontTx/>
                        <a:buNone/>
                        <a:tabLst/>
                      </a:pPr>
                      <a:r>
                        <a:rPr kumimoji="0" lang="en-US" altLang="en-US" sz="2400" b="1" i="0" u="none" strike="noStrike" cap="none" normalizeH="0" baseline="0">
                          <a:ln>
                            <a:noFill/>
                          </a:ln>
                          <a:solidFill>
                            <a:srgbClr val="000000"/>
                          </a:solidFill>
                          <a:effectLst/>
                          <a:latin typeface="Calibri" charset="0"/>
                          <a:ea typeface="ヒラギノ角ゴ ProN W3" charset="-128"/>
                          <a:sym typeface="Arial" charset="0"/>
                        </a:rPr>
                        <a:t>Perancis</a:t>
                      </a:r>
                      <a:endParaRPr kumimoji="0" lang="en-GB" altLang="en-US" sz="2000" b="1"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31</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NA</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NA</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7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ヒラギノ角ゴ ProN W3" charset="-128"/>
                          <a:sym typeface="Arial" charset="0"/>
                        </a:rPr>
                        <a:t>33.509</a:t>
                      </a:r>
                      <a:endParaRPr kumimoji="0" lang="en-GB" altLang="en-US" sz="2000" b="0" i="0" u="none" strike="noStrike" cap="none" normalizeH="0" baseline="0">
                        <a:ln>
                          <a:noFill/>
                        </a:ln>
                        <a:solidFill>
                          <a:srgbClr val="538135"/>
                        </a:solidFill>
                        <a:effectLst/>
                        <a:latin typeface="Calibri" charset="0"/>
                        <a:ea typeface="Calibri" charset="0"/>
                        <a:sym typeface="Arial" charset="0"/>
                      </a:endParaRPr>
                    </a:p>
                  </a:txBody>
                  <a:tcPr marL="51442" marR="51442" marT="0" marB="0" horzOverflow="overflow">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rgbClr val="E9F1F5"/>
                    </a:solidFill>
                  </a:tcPr>
                </a:tc>
              </a:tr>
            </a:tbl>
          </a:graphicData>
        </a:graphic>
      </p:graphicFrame>
      <p:sp>
        <p:nvSpPr>
          <p:cNvPr id="17459" name="Title 1"/>
          <p:cNvSpPr txBox="1">
            <a:spLocks/>
          </p:cNvSpPr>
          <p:nvPr/>
        </p:nvSpPr>
        <p:spPr bwMode="auto">
          <a:xfrm>
            <a:off x="468313" y="-34925"/>
            <a:ext cx="82804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lnSpc>
                <a:spcPct val="90000"/>
              </a:lnSpc>
            </a:pPr>
            <a:r>
              <a:rPr lang="en-US" altLang="en-US" sz="2800">
                <a:solidFill>
                  <a:schemeClr val="tx1"/>
                </a:solidFill>
                <a:latin typeface="Typo Grotesk" charset="0"/>
              </a:rPr>
              <a:t>Kabinet dan Lembaga Kerja di Beberapa Negara</a:t>
            </a:r>
          </a:p>
        </p:txBody>
      </p:sp>
      <p:sp>
        <p:nvSpPr>
          <p:cNvPr id="17460" name="Title 1"/>
          <p:cNvSpPr txBox="1">
            <a:spLocks/>
          </p:cNvSpPr>
          <p:nvPr/>
        </p:nvSpPr>
        <p:spPr bwMode="auto">
          <a:xfrm>
            <a:off x="468313" y="6210300"/>
            <a:ext cx="4248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000000"/>
                </a:solidFill>
                <a:latin typeface="Arial" charset="0"/>
                <a:ea typeface="ヒラギノ角ゴ ProN W3" charset="-128"/>
                <a:sym typeface="Arial" charset="0"/>
              </a:defRPr>
            </a:lvl1pPr>
            <a:lvl2pPr marL="742950" indent="-285750" eaLnBrk="0" hangingPunct="0">
              <a:defRPr sz="2400">
                <a:solidFill>
                  <a:srgbClr val="000000"/>
                </a:solidFill>
                <a:latin typeface="Arial" charset="0"/>
                <a:ea typeface="ヒラギノ角ゴ ProN W3" charset="-128"/>
                <a:sym typeface="Arial" charset="0"/>
              </a:defRPr>
            </a:lvl2pPr>
            <a:lvl3pPr marL="1143000" indent="-228600" eaLnBrk="0" hangingPunct="0">
              <a:defRPr sz="2400">
                <a:solidFill>
                  <a:srgbClr val="000000"/>
                </a:solidFill>
                <a:latin typeface="Arial" charset="0"/>
                <a:ea typeface="ヒラギノ角ゴ ProN W3" charset="-128"/>
                <a:sym typeface="Arial" charset="0"/>
              </a:defRPr>
            </a:lvl3pPr>
            <a:lvl4pPr marL="1600200" indent="-228600" eaLnBrk="0" hangingPunct="0">
              <a:defRPr sz="2400">
                <a:solidFill>
                  <a:srgbClr val="000000"/>
                </a:solidFill>
                <a:latin typeface="Arial" charset="0"/>
                <a:ea typeface="ヒラギノ角ゴ ProN W3" charset="-128"/>
                <a:sym typeface="Arial" charset="0"/>
              </a:defRPr>
            </a:lvl4pPr>
            <a:lvl5pPr marL="2057400" indent="-228600" eaLnBrk="0" hangingPunct="0">
              <a:defRPr sz="2400">
                <a:solidFill>
                  <a:srgbClr val="000000"/>
                </a:solidFill>
                <a:latin typeface="Arial" charset="0"/>
                <a:ea typeface="ヒラギノ角ゴ ProN W3" charset="-128"/>
                <a:sym typeface="Arial" charset="0"/>
              </a:defRPr>
            </a:lvl5pPr>
            <a:lvl6pPr marL="25146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6pPr>
            <a:lvl7pPr marL="29718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7pPr>
            <a:lvl8pPr marL="34290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8pPr>
            <a:lvl9pPr marL="3886200" indent="-228600" eaLnBrk="0" fontAlgn="base" hangingPunct="0">
              <a:spcBef>
                <a:spcPct val="0"/>
              </a:spcBef>
              <a:spcAft>
                <a:spcPct val="0"/>
              </a:spcAft>
              <a:defRPr sz="2400">
                <a:solidFill>
                  <a:srgbClr val="000000"/>
                </a:solidFill>
                <a:latin typeface="Arial" charset="0"/>
                <a:ea typeface="ヒラギノ角ゴ ProN W3" charset="-128"/>
                <a:sym typeface="Arial" charset="0"/>
              </a:defRPr>
            </a:lvl9pPr>
          </a:lstStyle>
          <a:p>
            <a:pPr algn="ctr" eaLnBrk="1" hangingPunct="1">
              <a:lnSpc>
                <a:spcPct val="90000"/>
              </a:lnSpc>
            </a:pPr>
            <a:r>
              <a:rPr lang="en-US" altLang="en-US" sz="1600">
                <a:solidFill>
                  <a:schemeClr val="tx1"/>
                </a:solidFill>
                <a:latin typeface="Typo Grotesk" charset="0"/>
              </a:rPr>
              <a:t>Sumber : Kemenpan dan RB 2012</a:t>
            </a:r>
          </a:p>
        </p:txBody>
      </p:sp>
    </p:spTree>
    <p:extLst>
      <p:ext uri="{BB962C8B-B14F-4D97-AF65-F5344CB8AC3E}">
        <p14:creationId xmlns:p14="http://schemas.microsoft.com/office/powerpoint/2010/main" val="189721957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bwMode="auto">
          <a:xfrm>
            <a:off x="468313" y="260350"/>
            <a:ext cx="8229600" cy="1008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charset="-128"/>
              </a:rPr>
              <a:t>Business Climate Ranking</a:t>
            </a:r>
          </a:p>
        </p:txBody>
      </p:sp>
      <p:graphicFrame>
        <p:nvGraphicFramePr>
          <p:cNvPr id="5" name="Chart 4"/>
          <p:cNvGraphicFramePr>
            <a:graphicFrameLocks/>
          </p:cNvGraphicFramePr>
          <p:nvPr/>
        </p:nvGraphicFramePr>
        <p:xfrm>
          <a:off x="971600" y="1052736"/>
          <a:ext cx="7272808"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1407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250825" y="23813"/>
            <a:ext cx="8713788"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a:ea typeface="ＭＳ Ｐゴシック" charset="-128"/>
              </a:rPr>
              <a:t>Doing Business Ranking: Indonesia *)</a:t>
            </a:r>
          </a:p>
        </p:txBody>
      </p:sp>
      <p:graphicFrame>
        <p:nvGraphicFramePr>
          <p:cNvPr id="4" name="Content Placeholder 3"/>
          <p:cNvGraphicFramePr>
            <a:graphicFrameLocks noGrp="1"/>
          </p:cNvGraphicFramePr>
          <p:nvPr>
            <p:ph idx="1"/>
          </p:nvPr>
        </p:nvGraphicFramePr>
        <p:xfrm>
          <a:off x="179388" y="981075"/>
          <a:ext cx="8713788" cy="4829177"/>
        </p:xfrm>
        <a:graphic>
          <a:graphicData uri="http://schemas.openxmlformats.org/drawingml/2006/table">
            <a:tbl>
              <a:tblPr firstRow="1" bandRow="1">
                <a:tableStyleId>{5C22544A-7EE6-4342-B048-85BDC9FD1C3A}</a:tableStyleId>
              </a:tblPr>
              <a:tblGrid>
                <a:gridCol w="2178447"/>
                <a:gridCol w="2178447"/>
                <a:gridCol w="2178447"/>
                <a:gridCol w="2178447"/>
              </a:tblGrid>
              <a:tr h="368919">
                <a:tc>
                  <a:txBody>
                    <a:bodyPr/>
                    <a:lstStyle/>
                    <a:p>
                      <a:r>
                        <a:rPr lang="en-US" sz="1800" dirty="0" smtClean="0"/>
                        <a:t>Topics</a:t>
                      </a:r>
                      <a:endParaRPr lang="en-US" sz="1800" dirty="0"/>
                    </a:p>
                  </a:txBody>
                  <a:tcPr marL="91449" marR="91449" marT="45715" marB="45715"/>
                </a:tc>
                <a:tc>
                  <a:txBody>
                    <a:bodyPr/>
                    <a:lstStyle/>
                    <a:p>
                      <a:pPr algn="ctr"/>
                      <a:r>
                        <a:rPr lang="en-US" sz="1800" dirty="0" smtClean="0"/>
                        <a:t>2015 Rank</a:t>
                      </a:r>
                      <a:endParaRPr lang="en-US" sz="1800" dirty="0"/>
                    </a:p>
                  </a:txBody>
                  <a:tcPr marL="91449" marR="91449" marT="45715" marB="45715"/>
                </a:tc>
                <a:tc>
                  <a:txBody>
                    <a:bodyPr/>
                    <a:lstStyle/>
                    <a:p>
                      <a:pPr algn="ctr"/>
                      <a:r>
                        <a:rPr lang="en-US" sz="1800" dirty="0" smtClean="0"/>
                        <a:t>2016</a:t>
                      </a:r>
                      <a:r>
                        <a:rPr lang="en-US" sz="1800" baseline="0" dirty="0" smtClean="0"/>
                        <a:t> Rank</a:t>
                      </a:r>
                      <a:endParaRPr lang="en-US" sz="1800" dirty="0"/>
                    </a:p>
                  </a:txBody>
                  <a:tcPr marL="91449" marR="91449" marT="45715" marB="45715"/>
                </a:tc>
                <a:tc>
                  <a:txBody>
                    <a:bodyPr/>
                    <a:lstStyle/>
                    <a:p>
                      <a:pPr algn="ctr"/>
                      <a:r>
                        <a:rPr lang="en-US" sz="1800" dirty="0" smtClean="0"/>
                        <a:t>Change</a:t>
                      </a:r>
                      <a:r>
                        <a:rPr lang="en-US" sz="1800" baseline="0" dirty="0" smtClean="0"/>
                        <a:t> in Rank</a:t>
                      </a:r>
                      <a:endParaRPr lang="en-US" sz="1800" dirty="0"/>
                    </a:p>
                  </a:txBody>
                  <a:tcPr marL="91449" marR="91449" marT="45715" marB="45715"/>
                </a:tc>
              </a:tr>
              <a:tr h="368919">
                <a:tc>
                  <a:txBody>
                    <a:bodyPr/>
                    <a:lstStyle/>
                    <a:p>
                      <a:r>
                        <a:rPr lang="en-US" sz="1800" dirty="0" smtClean="0"/>
                        <a:t>Starting a business</a:t>
                      </a:r>
                      <a:endParaRPr lang="en-US" sz="1800" dirty="0"/>
                    </a:p>
                  </a:txBody>
                  <a:tcPr marL="91449" marR="91449" marT="45715" marB="45715"/>
                </a:tc>
                <a:tc>
                  <a:txBody>
                    <a:bodyPr/>
                    <a:lstStyle/>
                    <a:p>
                      <a:pPr algn="ctr"/>
                      <a:r>
                        <a:rPr lang="en-US" sz="1800" dirty="0" smtClean="0"/>
                        <a:t>163</a:t>
                      </a:r>
                      <a:endParaRPr lang="en-US" sz="1800" dirty="0"/>
                    </a:p>
                  </a:txBody>
                  <a:tcPr marL="91449" marR="91449" marT="45715" marB="45715"/>
                </a:tc>
                <a:tc>
                  <a:txBody>
                    <a:bodyPr/>
                    <a:lstStyle/>
                    <a:p>
                      <a:pPr algn="ctr"/>
                      <a:r>
                        <a:rPr lang="en-US" sz="1800" dirty="0" smtClean="0"/>
                        <a:t>173</a:t>
                      </a:r>
                      <a:endParaRPr lang="en-US" sz="1800" dirty="0"/>
                    </a:p>
                  </a:txBody>
                  <a:tcPr marL="91449" marR="91449" marT="45715" marB="45715"/>
                </a:tc>
                <a:tc>
                  <a:txBody>
                    <a:bodyPr/>
                    <a:lstStyle/>
                    <a:p>
                      <a:pPr algn="ctr"/>
                      <a:r>
                        <a:rPr lang="en-US" sz="1800" dirty="0" smtClean="0"/>
                        <a:t>-</a:t>
                      </a:r>
                      <a:r>
                        <a:rPr lang="en-US" sz="1800" baseline="0" dirty="0" smtClean="0"/>
                        <a:t>10</a:t>
                      </a:r>
                      <a:endParaRPr lang="en-US" sz="1800" dirty="0"/>
                    </a:p>
                  </a:txBody>
                  <a:tcPr marL="91449" marR="91449" marT="45715" marB="45715"/>
                </a:tc>
              </a:tr>
              <a:tr h="701799">
                <a:tc>
                  <a:txBody>
                    <a:bodyPr/>
                    <a:lstStyle/>
                    <a:p>
                      <a:r>
                        <a:rPr lang="en-US" sz="1800" dirty="0" smtClean="0"/>
                        <a:t>Dealing</a:t>
                      </a:r>
                      <a:r>
                        <a:rPr lang="en-US" sz="1800" baseline="0" dirty="0" smtClean="0"/>
                        <a:t> with construction permits</a:t>
                      </a:r>
                      <a:endParaRPr lang="en-US" sz="1800" dirty="0"/>
                    </a:p>
                  </a:txBody>
                  <a:tcPr marL="91449" marR="91449" marT="45715" marB="45715"/>
                </a:tc>
                <a:tc>
                  <a:txBody>
                    <a:bodyPr/>
                    <a:lstStyle/>
                    <a:p>
                      <a:pPr algn="ctr"/>
                      <a:r>
                        <a:rPr lang="en-US" sz="1800" dirty="0" smtClean="0"/>
                        <a:t>110</a:t>
                      </a:r>
                      <a:endParaRPr lang="en-US" sz="1800" dirty="0"/>
                    </a:p>
                  </a:txBody>
                  <a:tcPr marL="91449" marR="91449" marT="45715" marB="45715"/>
                </a:tc>
                <a:tc>
                  <a:txBody>
                    <a:bodyPr/>
                    <a:lstStyle/>
                    <a:p>
                      <a:pPr algn="ctr"/>
                      <a:r>
                        <a:rPr lang="en-US" sz="1800" dirty="0" smtClean="0"/>
                        <a:t>107</a:t>
                      </a:r>
                      <a:endParaRPr lang="en-US" sz="1800" dirty="0"/>
                    </a:p>
                  </a:txBody>
                  <a:tcPr marL="91449" marR="91449" marT="45715" marB="45715"/>
                </a:tc>
                <a:tc>
                  <a:txBody>
                    <a:bodyPr/>
                    <a:lstStyle/>
                    <a:p>
                      <a:pPr algn="ctr"/>
                      <a:r>
                        <a:rPr lang="en-US" sz="1800" baseline="0" dirty="0" smtClean="0"/>
                        <a:t>3</a:t>
                      </a:r>
                      <a:endParaRPr lang="en-US" sz="1800" dirty="0"/>
                    </a:p>
                  </a:txBody>
                  <a:tcPr marL="91449" marR="91449" marT="45715" marB="45715"/>
                </a:tc>
              </a:tr>
              <a:tr h="368919">
                <a:tc>
                  <a:txBody>
                    <a:bodyPr/>
                    <a:lstStyle/>
                    <a:p>
                      <a:r>
                        <a:rPr lang="en-US" sz="1800" dirty="0" smtClean="0"/>
                        <a:t>Getting electricity</a:t>
                      </a:r>
                      <a:endParaRPr lang="en-US" sz="1800" dirty="0"/>
                    </a:p>
                  </a:txBody>
                  <a:tcPr marL="91449" marR="91449" marT="45715" marB="45715"/>
                </a:tc>
                <a:tc>
                  <a:txBody>
                    <a:bodyPr/>
                    <a:lstStyle/>
                    <a:p>
                      <a:pPr algn="ctr"/>
                      <a:r>
                        <a:rPr lang="en-US" sz="1800" dirty="0" smtClean="0"/>
                        <a:t>45</a:t>
                      </a:r>
                      <a:endParaRPr lang="en-US" sz="1800" dirty="0"/>
                    </a:p>
                  </a:txBody>
                  <a:tcPr marL="91449" marR="91449" marT="45715" marB="45715"/>
                </a:tc>
                <a:tc>
                  <a:txBody>
                    <a:bodyPr/>
                    <a:lstStyle/>
                    <a:p>
                      <a:pPr algn="ctr"/>
                      <a:r>
                        <a:rPr lang="en-US" sz="1800" dirty="0" smtClean="0"/>
                        <a:t>46</a:t>
                      </a:r>
                      <a:endParaRPr lang="en-US" sz="1800" dirty="0"/>
                    </a:p>
                  </a:txBody>
                  <a:tcPr marL="91449" marR="91449" marT="45715" marB="45715"/>
                </a:tc>
                <a:tc>
                  <a:txBody>
                    <a:bodyPr/>
                    <a:lstStyle/>
                    <a:p>
                      <a:pPr algn="ctr"/>
                      <a:r>
                        <a:rPr lang="en-US" sz="1800" dirty="0" smtClean="0"/>
                        <a:t>-1</a:t>
                      </a:r>
                      <a:endParaRPr lang="en-US" sz="1800" dirty="0"/>
                    </a:p>
                  </a:txBody>
                  <a:tcPr marL="91449" marR="91449" marT="45715" marB="45715"/>
                </a:tc>
              </a:tr>
              <a:tr h="495071">
                <a:tc>
                  <a:txBody>
                    <a:bodyPr/>
                    <a:lstStyle/>
                    <a:p>
                      <a:r>
                        <a:rPr lang="en-US" sz="1800" dirty="0" smtClean="0"/>
                        <a:t>Registering property</a:t>
                      </a:r>
                      <a:endParaRPr lang="en-US" sz="1800" dirty="0"/>
                    </a:p>
                  </a:txBody>
                  <a:tcPr marL="91449" marR="91449" marT="45715" marB="45715"/>
                </a:tc>
                <a:tc>
                  <a:txBody>
                    <a:bodyPr/>
                    <a:lstStyle/>
                    <a:p>
                      <a:pPr algn="ctr"/>
                      <a:r>
                        <a:rPr lang="en-US" sz="1800" dirty="0" smtClean="0"/>
                        <a:t>131</a:t>
                      </a:r>
                      <a:endParaRPr lang="en-US" sz="1800" dirty="0"/>
                    </a:p>
                  </a:txBody>
                  <a:tcPr marL="91449" marR="91449" marT="45715" marB="45715"/>
                </a:tc>
                <a:tc>
                  <a:txBody>
                    <a:bodyPr/>
                    <a:lstStyle/>
                    <a:p>
                      <a:pPr algn="ctr"/>
                      <a:r>
                        <a:rPr lang="en-US" sz="1800" dirty="0" smtClean="0"/>
                        <a:t>131</a:t>
                      </a:r>
                      <a:endParaRPr lang="en-US" sz="1800" dirty="0"/>
                    </a:p>
                  </a:txBody>
                  <a:tcPr marL="91449" marR="91449" marT="45715" marB="45715"/>
                </a:tc>
                <a:tc>
                  <a:txBody>
                    <a:bodyPr/>
                    <a:lstStyle/>
                    <a:p>
                      <a:pPr algn="ctr"/>
                      <a:r>
                        <a:rPr lang="en-US" sz="1800" dirty="0" smtClean="0"/>
                        <a:t>No change</a:t>
                      </a:r>
                      <a:endParaRPr lang="en-US" sz="1800" dirty="0"/>
                    </a:p>
                  </a:txBody>
                  <a:tcPr marL="91449" marR="91449" marT="45715" marB="45715"/>
                </a:tc>
              </a:tr>
              <a:tr h="368919">
                <a:tc>
                  <a:txBody>
                    <a:bodyPr/>
                    <a:lstStyle/>
                    <a:p>
                      <a:r>
                        <a:rPr lang="en-US" sz="1800" dirty="0" smtClean="0"/>
                        <a:t>Getting</a:t>
                      </a:r>
                      <a:r>
                        <a:rPr lang="en-US" sz="1800" baseline="0" dirty="0" smtClean="0"/>
                        <a:t> credit</a:t>
                      </a:r>
                      <a:endParaRPr lang="en-US" sz="1800" dirty="0"/>
                    </a:p>
                  </a:txBody>
                  <a:tcPr marL="91449" marR="91449" marT="45715" marB="45715"/>
                </a:tc>
                <a:tc>
                  <a:txBody>
                    <a:bodyPr/>
                    <a:lstStyle/>
                    <a:p>
                      <a:pPr algn="ctr"/>
                      <a:r>
                        <a:rPr lang="en-US" sz="1800" dirty="0" smtClean="0"/>
                        <a:t>71</a:t>
                      </a:r>
                      <a:endParaRPr lang="en-US" sz="1800" dirty="0"/>
                    </a:p>
                  </a:txBody>
                  <a:tcPr marL="91449" marR="91449" marT="45715" marB="45715"/>
                </a:tc>
                <a:tc>
                  <a:txBody>
                    <a:bodyPr/>
                    <a:lstStyle/>
                    <a:p>
                      <a:pPr algn="ctr"/>
                      <a:r>
                        <a:rPr lang="en-US" sz="1800" dirty="0" smtClean="0"/>
                        <a:t>70</a:t>
                      </a:r>
                      <a:endParaRPr lang="en-US" sz="1800" dirty="0"/>
                    </a:p>
                  </a:txBody>
                  <a:tcPr marL="91449" marR="91449" marT="45715" marB="45715"/>
                </a:tc>
                <a:tc>
                  <a:txBody>
                    <a:bodyPr/>
                    <a:lstStyle/>
                    <a:p>
                      <a:pPr algn="ctr"/>
                      <a:r>
                        <a:rPr lang="en-US" sz="1800" dirty="0" smtClean="0"/>
                        <a:t>1</a:t>
                      </a:r>
                      <a:endParaRPr lang="en-US" sz="1800" dirty="0"/>
                    </a:p>
                  </a:txBody>
                  <a:tcPr marL="91449" marR="91449" marT="45715" marB="45715"/>
                </a:tc>
              </a:tr>
              <a:tr h="368919">
                <a:tc>
                  <a:txBody>
                    <a:bodyPr/>
                    <a:lstStyle/>
                    <a:p>
                      <a:r>
                        <a:rPr lang="en-US" sz="1800" dirty="0" smtClean="0"/>
                        <a:t>Protecting investors</a:t>
                      </a:r>
                      <a:endParaRPr lang="en-US" sz="1800" dirty="0"/>
                    </a:p>
                  </a:txBody>
                  <a:tcPr marL="91449" marR="91449" marT="45715" marB="45715"/>
                </a:tc>
                <a:tc>
                  <a:txBody>
                    <a:bodyPr/>
                    <a:lstStyle/>
                    <a:p>
                      <a:pPr algn="ctr"/>
                      <a:r>
                        <a:rPr lang="en-US" sz="1800" dirty="0" smtClean="0"/>
                        <a:t>87</a:t>
                      </a:r>
                      <a:endParaRPr lang="en-US" sz="1800" dirty="0"/>
                    </a:p>
                  </a:txBody>
                  <a:tcPr marL="91449" marR="91449" marT="45715" marB="45715"/>
                </a:tc>
                <a:tc>
                  <a:txBody>
                    <a:bodyPr/>
                    <a:lstStyle/>
                    <a:p>
                      <a:pPr algn="ctr"/>
                      <a:r>
                        <a:rPr lang="en-US" sz="1800" dirty="0" smtClean="0"/>
                        <a:t>88</a:t>
                      </a:r>
                      <a:endParaRPr lang="en-US" sz="1800" dirty="0"/>
                    </a:p>
                  </a:txBody>
                  <a:tcPr marL="91449" marR="91449" marT="45715" marB="45715"/>
                </a:tc>
                <a:tc>
                  <a:txBody>
                    <a:bodyPr/>
                    <a:lstStyle/>
                    <a:p>
                      <a:pPr algn="ctr"/>
                      <a:r>
                        <a:rPr lang="en-US" sz="1800" dirty="0" smtClean="0"/>
                        <a:t>-1</a:t>
                      </a:r>
                      <a:endParaRPr lang="en-US" sz="1800" dirty="0"/>
                    </a:p>
                  </a:txBody>
                  <a:tcPr marL="91449" marR="91449" marT="45715" marB="45715"/>
                </a:tc>
              </a:tr>
              <a:tr h="368919">
                <a:tc>
                  <a:txBody>
                    <a:bodyPr/>
                    <a:lstStyle/>
                    <a:p>
                      <a:r>
                        <a:rPr lang="en-US" sz="1800" dirty="0" smtClean="0"/>
                        <a:t>Paying taxes</a:t>
                      </a:r>
                      <a:endParaRPr lang="en-US" sz="1800" dirty="0"/>
                    </a:p>
                  </a:txBody>
                  <a:tcPr marL="91449" marR="91449" marT="45715" marB="45715"/>
                </a:tc>
                <a:tc>
                  <a:txBody>
                    <a:bodyPr/>
                    <a:lstStyle/>
                    <a:p>
                      <a:pPr algn="ctr"/>
                      <a:r>
                        <a:rPr lang="en-US" sz="1800" dirty="0" smtClean="0"/>
                        <a:t>160</a:t>
                      </a:r>
                      <a:endParaRPr lang="en-US" sz="1800" dirty="0"/>
                    </a:p>
                  </a:txBody>
                  <a:tcPr marL="91449" marR="91449" marT="45715" marB="45715"/>
                </a:tc>
                <a:tc>
                  <a:txBody>
                    <a:bodyPr/>
                    <a:lstStyle/>
                    <a:p>
                      <a:pPr algn="ctr"/>
                      <a:r>
                        <a:rPr lang="en-US" sz="1800" dirty="0" smtClean="0"/>
                        <a:t>148</a:t>
                      </a:r>
                      <a:endParaRPr lang="en-US" sz="1800" dirty="0"/>
                    </a:p>
                  </a:txBody>
                  <a:tcPr marL="91449" marR="91449" marT="45715" marB="45715"/>
                </a:tc>
                <a:tc>
                  <a:txBody>
                    <a:bodyPr/>
                    <a:lstStyle/>
                    <a:p>
                      <a:pPr algn="ctr"/>
                      <a:r>
                        <a:rPr lang="en-US" sz="1800" dirty="0" smtClean="0"/>
                        <a:t>12</a:t>
                      </a:r>
                      <a:endParaRPr lang="en-US" sz="1800" dirty="0"/>
                    </a:p>
                  </a:txBody>
                  <a:tcPr marL="91449" marR="91449" marT="45715" marB="45715"/>
                </a:tc>
              </a:tr>
              <a:tr h="645609">
                <a:tc>
                  <a:txBody>
                    <a:bodyPr/>
                    <a:lstStyle/>
                    <a:p>
                      <a:r>
                        <a:rPr lang="en-US" sz="1800" dirty="0" smtClean="0"/>
                        <a:t>Trading across</a:t>
                      </a:r>
                      <a:r>
                        <a:rPr lang="en-US" sz="1800" baseline="0" dirty="0" smtClean="0"/>
                        <a:t> borders</a:t>
                      </a:r>
                      <a:endParaRPr lang="en-US" sz="1800" dirty="0"/>
                    </a:p>
                  </a:txBody>
                  <a:tcPr marL="91449" marR="91449" marT="45715" marB="45715"/>
                </a:tc>
                <a:tc>
                  <a:txBody>
                    <a:bodyPr/>
                    <a:lstStyle/>
                    <a:p>
                      <a:pPr algn="ctr"/>
                      <a:r>
                        <a:rPr lang="en-US" sz="1800" dirty="0" smtClean="0"/>
                        <a:t>104</a:t>
                      </a:r>
                      <a:endParaRPr lang="en-US" sz="1800" dirty="0"/>
                    </a:p>
                  </a:txBody>
                  <a:tcPr marL="91449" marR="91449" marT="45715" marB="45715"/>
                </a:tc>
                <a:tc>
                  <a:txBody>
                    <a:bodyPr/>
                    <a:lstStyle/>
                    <a:p>
                      <a:pPr algn="ctr"/>
                      <a:r>
                        <a:rPr lang="en-US" sz="1800" dirty="0" smtClean="0"/>
                        <a:t>105</a:t>
                      </a:r>
                      <a:endParaRPr lang="en-US" sz="1800" dirty="0"/>
                    </a:p>
                  </a:txBody>
                  <a:tcPr marL="91449" marR="91449" marT="45715" marB="45715"/>
                </a:tc>
                <a:tc>
                  <a:txBody>
                    <a:bodyPr/>
                    <a:lstStyle/>
                    <a:p>
                      <a:pPr algn="ctr"/>
                      <a:r>
                        <a:rPr lang="en-US" sz="1800" dirty="0" smtClean="0"/>
                        <a:t>-1</a:t>
                      </a:r>
                      <a:endParaRPr lang="en-US" sz="1800" dirty="0"/>
                    </a:p>
                  </a:txBody>
                  <a:tcPr marL="91449" marR="91449" marT="45715" marB="45715"/>
                </a:tc>
              </a:tr>
              <a:tr h="368919">
                <a:tc>
                  <a:txBody>
                    <a:bodyPr/>
                    <a:lstStyle/>
                    <a:p>
                      <a:r>
                        <a:rPr lang="en-US" sz="1800" dirty="0" smtClean="0"/>
                        <a:t>Enforcing contracts</a:t>
                      </a:r>
                      <a:endParaRPr lang="en-US" sz="1800" dirty="0"/>
                    </a:p>
                  </a:txBody>
                  <a:tcPr marL="91449" marR="91449" marT="45715" marB="45715"/>
                </a:tc>
                <a:tc>
                  <a:txBody>
                    <a:bodyPr/>
                    <a:lstStyle/>
                    <a:p>
                      <a:pPr algn="ctr"/>
                      <a:r>
                        <a:rPr lang="en-US" sz="1800" dirty="0" smtClean="0"/>
                        <a:t>170</a:t>
                      </a:r>
                      <a:endParaRPr lang="en-US" sz="1800" dirty="0"/>
                    </a:p>
                  </a:txBody>
                  <a:tcPr marL="91449" marR="91449" marT="45715" marB="45715"/>
                </a:tc>
                <a:tc>
                  <a:txBody>
                    <a:bodyPr/>
                    <a:lstStyle/>
                    <a:p>
                      <a:pPr algn="ctr"/>
                      <a:r>
                        <a:rPr lang="en-US" sz="1800" dirty="0" smtClean="0"/>
                        <a:t>170</a:t>
                      </a:r>
                      <a:endParaRPr lang="en-US" sz="1800" dirty="0"/>
                    </a:p>
                  </a:txBody>
                  <a:tcPr marL="91449" marR="91449" marT="45715" marB="45715"/>
                </a:tc>
                <a:tc>
                  <a:txBody>
                    <a:bodyPr/>
                    <a:lstStyle/>
                    <a:p>
                      <a:pPr algn="ctr"/>
                      <a:r>
                        <a:rPr lang="en-US" sz="1800" dirty="0" smtClean="0"/>
                        <a:t>No</a:t>
                      </a:r>
                      <a:r>
                        <a:rPr lang="en-US" sz="1800" baseline="0" dirty="0" smtClean="0"/>
                        <a:t> change</a:t>
                      </a:r>
                      <a:endParaRPr lang="en-US" sz="1800" dirty="0"/>
                    </a:p>
                  </a:txBody>
                  <a:tcPr marL="91449" marR="91449" marT="45715" marB="45715"/>
                </a:tc>
              </a:tr>
              <a:tr h="404265">
                <a:tc>
                  <a:txBody>
                    <a:bodyPr/>
                    <a:lstStyle/>
                    <a:p>
                      <a:r>
                        <a:rPr lang="en-US" sz="1800" dirty="0" smtClean="0"/>
                        <a:t>Resolving insolvency</a:t>
                      </a:r>
                      <a:endParaRPr lang="en-US" sz="1800" dirty="0"/>
                    </a:p>
                  </a:txBody>
                  <a:tcPr marL="91449" marR="91449" marT="45715" marB="45715"/>
                </a:tc>
                <a:tc>
                  <a:txBody>
                    <a:bodyPr/>
                    <a:lstStyle/>
                    <a:p>
                      <a:pPr algn="ctr"/>
                      <a:r>
                        <a:rPr lang="en-US" sz="1800" dirty="0" smtClean="0"/>
                        <a:t>73</a:t>
                      </a:r>
                      <a:endParaRPr lang="en-US" sz="1800" dirty="0"/>
                    </a:p>
                  </a:txBody>
                  <a:tcPr marL="91449" marR="91449" marT="45715" marB="45715"/>
                </a:tc>
                <a:tc>
                  <a:txBody>
                    <a:bodyPr/>
                    <a:lstStyle/>
                    <a:p>
                      <a:pPr algn="ctr"/>
                      <a:r>
                        <a:rPr lang="en-US" sz="1800" dirty="0" smtClean="0"/>
                        <a:t>77</a:t>
                      </a:r>
                      <a:endParaRPr lang="en-US" sz="1800" dirty="0"/>
                    </a:p>
                  </a:txBody>
                  <a:tcPr marL="91449" marR="91449" marT="45715" marB="45715"/>
                </a:tc>
                <a:tc>
                  <a:txBody>
                    <a:bodyPr/>
                    <a:lstStyle/>
                    <a:p>
                      <a:pPr algn="ctr"/>
                      <a:r>
                        <a:rPr lang="en-US" sz="1800" dirty="0" smtClean="0"/>
                        <a:t>-4</a:t>
                      </a:r>
                      <a:endParaRPr lang="en-US" sz="1800" dirty="0"/>
                    </a:p>
                  </a:txBody>
                  <a:tcPr marL="91449" marR="91449" marT="45715" marB="45715"/>
                </a:tc>
              </a:tr>
            </a:tbl>
          </a:graphicData>
        </a:graphic>
      </p:graphicFrame>
      <p:sp>
        <p:nvSpPr>
          <p:cNvPr id="5" name="Down Arrow 4"/>
          <p:cNvSpPr/>
          <p:nvPr/>
        </p:nvSpPr>
        <p:spPr>
          <a:xfrm>
            <a:off x="7235825" y="1412875"/>
            <a:ext cx="215900" cy="215900"/>
          </a:xfrm>
          <a:prstGeom prst="down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 name="Down Arrow 5"/>
          <p:cNvSpPr/>
          <p:nvPr/>
        </p:nvSpPr>
        <p:spPr>
          <a:xfrm>
            <a:off x="7285038" y="3798888"/>
            <a:ext cx="215900" cy="215900"/>
          </a:xfrm>
          <a:prstGeom prst="down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474" name="TextBox 15"/>
          <p:cNvSpPr txBox="1">
            <a:spLocks noChangeArrowheads="1"/>
          </p:cNvSpPr>
          <p:nvPr/>
        </p:nvSpPr>
        <p:spPr bwMode="auto">
          <a:xfrm>
            <a:off x="250825" y="6488113"/>
            <a:ext cx="655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422E1F"/>
                </a:solidFill>
                <a:latin typeface="Bodoni SvtyTwo ITC TT-Book" charset="0"/>
                <a:ea typeface="ヒラギノ明朝 ProN W3" charset="-128"/>
                <a:sym typeface="Bodoni SvtyTwo ITC TT-Book" charset="0"/>
              </a:defRPr>
            </a:lvl1pPr>
            <a:lvl2pPr marL="742950" indent="-285750">
              <a:defRPr sz="2400">
                <a:solidFill>
                  <a:srgbClr val="422E1F"/>
                </a:solidFill>
                <a:latin typeface="Bodoni SvtyTwo ITC TT-Book" charset="0"/>
                <a:ea typeface="ヒラギノ明朝 ProN W3" charset="-128"/>
                <a:sym typeface="Bodoni SvtyTwo ITC TT-Book" charset="0"/>
              </a:defRPr>
            </a:lvl2pPr>
            <a:lvl3pPr marL="1143000" indent="-228600">
              <a:defRPr sz="2400">
                <a:solidFill>
                  <a:srgbClr val="422E1F"/>
                </a:solidFill>
                <a:latin typeface="Bodoni SvtyTwo ITC TT-Book" charset="0"/>
                <a:ea typeface="ヒラギノ明朝 ProN W3" charset="-128"/>
                <a:sym typeface="Bodoni SvtyTwo ITC TT-Book" charset="0"/>
              </a:defRPr>
            </a:lvl3pPr>
            <a:lvl4pPr marL="1600200" indent="-228600">
              <a:defRPr sz="2400">
                <a:solidFill>
                  <a:srgbClr val="422E1F"/>
                </a:solidFill>
                <a:latin typeface="Bodoni SvtyTwo ITC TT-Book" charset="0"/>
                <a:ea typeface="ヒラギノ明朝 ProN W3" charset="-128"/>
                <a:sym typeface="Bodoni SvtyTwo ITC TT-Book" charset="0"/>
              </a:defRPr>
            </a:lvl4pPr>
            <a:lvl5pPr marL="2057400" indent="-228600">
              <a:defRPr sz="2400">
                <a:solidFill>
                  <a:srgbClr val="422E1F"/>
                </a:solidFill>
                <a:latin typeface="Bodoni SvtyTwo ITC TT-Book" charset="0"/>
                <a:ea typeface="ヒラギノ明朝 ProN W3" charset="-128"/>
                <a:sym typeface="Bodoni SvtyTwo ITC TT-Book" charset="0"/>
              </a:defRPr>
            </a:lvl5pPr>
            <a:lvl6pPr marL="25146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6pPr>
            <a:lvl7pPr marL="29718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7pPr>
            <a:lvl8pPr marL="34290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8pPr>
            <a:lvl9pPr marL="3886200" indent="-228600" eaLnBrk="0" fontAlgn="base" hangingPunct="0">
              <a:spcBef>
                <a:spcPct val="0"/>
              </a:spcBef>
              <a:spcAft>
                <a:spcPct val="0"/>
              </a:spcAft>
              <a:defRPr sz="2400">
                <a:solidFill>
                  <a:srgbClr val="422E1F"/>
                </a:solidFill>
                <a:latin typeface="Bodoni SvtyTwo ITC TT-Book" charset="0"/>
                <a:ea typeface="ヒラギノ明朝 ProN W3" charset="-128"/>
                <a:sym typeface="Bodoni SvtyTwo ITC TT-Book" charset="0"/>
              </a:defRPr>
            </a:lvl9pPr>
          </a:lstStyle>
          <a:p>
            <a:pPr algn="ctr" eaLnBrk="1" hangingPunct="1"/>
            <a:r>
              <a:rPr lang="en-US" altLang="en-US" sz="1800">
                <a:solidFill>
                  <a:schemeClr val="tx1"/>
                </a:solidFill>
                <a:latin typeface="Arial" charset="0"/>
                <a:ea typeface="ＭＳ Ｐゴシック" charset="-128"/>
              </a:rPr>
              <a:t>*) Peringkat dari 185 negara. Sumber: </a:t>
            </a:r>
            <a:r>
              <a:rPr lang="en-US" altLang="en-US" sz="1800">
                <a:solidFill>
                  <a:schemeClr val="tx1"/>
                </a:solidFill>
                <a:latin typeface="Arial" charset="0"/>
                <a:ea typeface="ＭＳ Ｐゴシック" charset="-128"/>
                <a:hlinkClick r:id="rId2"/>
              </a:rPr>
              <a:t>www.doingbusiness.org</a:t>
            </a:r>
            <a:endParaRPr lang="en-US" altLang="en-US" sz="1800">
              <a:solidFill>
                <a:schemeClr val="tx1"/>
              </a:solidFill>
              <a:latin typeface="Arial" charset="0"/>
              <a:ea typeface="ＭＳ Ｐゴシック" charset="-128"/>
            </a:endParaRPr>
          </a:p>
          <a:p>
            <a:pPr algn="ctr" eaLnBrk="1" hangingPunct="1"/>
            <a:r>
              <a:rPr lang="en-US" altLang="en-US" sz="1800">
                <a:solidFill>
                  <a:schemeClr val="tx1"/>
                </a:solidFill>
                <a:latin typeface="Arial" charset="0"/>
                <a:ea typeface="ＭＳ Ｐゴシック" charset="-128"/>
              </a:rPr>
              <a:t> </a:t>
            </a:r>
          </a:p>
        </p:txBody>
      </p:sp>
      <p:sp>
        <p:nvSpPr>
          <p:cNvPr id="16" name="Up Arrow 15"/>
          <p:cNvSpPr/>
          <p:nvPr/>
        </p:nvSpPr>
        <p:spPr>
          <a:xfrm>
            <a:off x="7273925" y="4102100"/>
            <a:ext cx="215900" cy="215900"/>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Up Arrow 16"/>
          <p:cNvSpPr/>
          <p:nvPr/>
        </p:nvSpPr>
        <p:spPr>
          <a:xfrm>
            <a:off x="7285038" y="3414713"/>
            <a:ext cx="215900" cy="215900"/>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Up Arrow 17"/>
          <p:cNvSpPr/>
          <p:nvPr/>
        </p:nvSpPr>
        <p:spPr>
          <a:xfrm>
            <a:off x="7235825" y="1844675"/>
            <a:ext cx="215900" cy="215900"/>
          </a:xfrm>
          <a:prstGeom prst="up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Down Arrow 18"/>
          <p:cNvSpPr/>
          <p:nvPr/>
        </p:nvSpPr>
        <p:spPr>
          <a:xfrm>
            <a:off x="7248525" y="2492375"/>
            <a:ext cx="215900" cy="215900"/>
          </a:xfrm>
          <a:prstGeom prst="down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 name="Down Arrow 19"/>
          <p:cNvSpPr/>
          <p:nvPr/>
        </p:nvSpPr>
        <p:spPr>
          <a:xfrm>
            <a:off x="7270750" y="4503738"/>
            <a:ext cx="215900" cy="215900"/>
          </a:xfrm>
          <a:prstGeom prst="down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Down Arrow 20"/>
          <p:cNvSpPr/>
          <p:nvPr/>
        </p:nvSpPr>
        <p:spPr>
          <a:xfrm>
            <a:off x="7248525" y="5521325"/>
            <a:ext cx="215900" cy="215900"/>
          </a:xfrm>
          <a:prstGeom prst="downArrow">
            <a:avLst/>
          </a:prstGeom>
          <a:solidFill>
            <a:schemeClr val="accent2"/>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130270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0" y="115888"/>
            <a:ext cx="8964613" cy="1081087"/>
          </a:xfrm>
        </p:spPr>
        <p:txBody>
          <a:bodyPr/>
          <a:lstStyle/>
          <a:p>
            <a:r>
              <a:rPr lang="en-US" altLang="en-US" sz="3200" b="1" dirty="0" err="1" smtClean="0">
                <a:ea typeface="ＭＳ Ｐゴシック" charset="-128"/>
              </a:rPr>
              <a:t>Kesimpulan</a:t>
            </a:r>
            <a:endParaRPr lang="en-US" altLang="en-US" sz="3200" b="1" dirty="0">
              <a:ea typeface="ＭＳ Ｐゴシック" charset="-128"/>
            </a:endParaRPr>
          </a:p>
        </p:txBody>
      </p:sp>
      <p:sp>
        <p:nvSpPr>
          <p:cNvPr id="43010" name="TextBox 4"/>
          <p:cNvSpPr txBox="1">
            <a:spLocks noChangeArrowheads="1"/>
          </p:cNvSpPr>
          <p:nvPr/>
        </p:nvSpPr>
        <p:spPr bwMode="auto">
          <a:xfrm>
            <a:off x="293688" y="990600"/>
            <a:ext cx="867092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200"/>
              </a:spcBef>
              <a:buFont typeface="Calibri" charset="0"/>
              <a:buAutoNum type="arabicPeriod"/>
            </a:pPr>
            <a:r>
              <a:rPr lang="en-US" altLang="en-US" sz="2400" dirty="0" err="1" smtClean="0">
                <a:solidFill>
                  <a:srgbClr val="000000"/>
                </a:solidFill>
                <a:latin typeface="Arial" charset="0"/>
                <a:ea typeface="ヒラギノ角ゴ ProN W3" charset="-128"/>
                <a:sym typeface="Arial" charset="0"/>
              </a:rPr>
              <a:t>Sistem</a:t>
            </a:r>
            <a:r>
              <a:rPr lang="en-US" altLang="en-US" sz="2400" dirty="0" smtClean="0">
                <a:solidFill>
                  <a:srgbClr val="000000"/>
                </a:solidFill>
                <a:latin typeface="Arial" charset="0"/>
                <a:ea typeface="ヒラギノ角ゴ ProN W3" charset="-128"/>
                <a:sym typeface="Arial" charset="0"/>
              </a:rPr>
              <a:t> AKIP </a:t>
            </a:r>
            <a:r>
              <a:rPr lang="en-US" altLang="en-US" sz="2400" dirty="0" err="1" smtClean="0">
                <a:solidFill>
                  <a:srgbClr val="000000"/>
                </a:solidFill>
                <a:latin typeface="Arial" charset="0"/>
                <a:ea typeface="ヒラギノ角ゴ ProN W3" charset="-128"/>
                <a:sym typeface="Arial" charset="0"/>
              </a:rPr>
              <a:t>belum</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memadai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untuk</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terciptanya</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Monev</a:t>
            </a:r>
            <a:r>
              <a:rPr lang="en-US" altLang="en-US" sz="2400" dirty="0" smtClean="0">
                <a:solidFill>
                  <a:srgbClr val="000000"/>
                </a:solidFill>
                <a:latin typeface="Arial" charset="0"/>
                <a:ea typeface="ヒラギノ角ゴ ProN W3" charset="-128"/>
                <a:sym typeface="Arial" charset="0"/>
              </a:rPr>
              <a:t> yang </a:t>
            </a:r>
            <a:r>
              <a:rPr lang="en-US" altLang="en-US" sz="2400" dirty="0" err="1" smtClean="0">
                <a:solidFill>
                  <a:srgbClr val="000000"/>
                </a:solidFill>
                <a:latin typeface="Arial" charset="0"/>
                <a:ea typeface="ヒラギノ角ゴ ProN W3" charset="-128"/>
                <a:sym typeface="Arial" charset="0"/>
              </a:rPr>
              <a:t>efisien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efektif</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dalam</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birokrasi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pemerintah</a:t>
            </a:r>
            <a:r>
              <a:rPr lang="en-US" altLang="en-US" sz="2400" dirty="0" smtClean="0">
                <a:solidFill>
                  <a:srgbClr val="000000"/>
                </a:solidFill>
                <a:latin typeface="Arial" charset="0"/>
                <a:ea typeface="ヒラギノ角ゴ ProN W3" charset="-128"/>
                <a:sym typeface="Arial" charset="0"/>
              </a:rPr>
              <a:t>.</a:t>
            </a:r>
          </a:p>
          <a:p>
            <a:pPr eaLnBrk="1" hangingPunct="1">
              <a:spcBef>
                <a:spcPts val="1200"/>
              </a:spcBef>
              <a:buFont typeface="Calibri" charset="0"/>
              <a:buAutoNum type="arabicPeriod"/>
            </a:pPr>
            <a:r>
              <a:rPr lang="en-US" altLang="en-US" sz="2400" dirty="0" err="1" smtClean="0">
                <a:solidFill>
                  <a:srgbClr val="000000"/>
                </a:solidFill>
                <a:latin typeface="Arial" charset="0"/>
                <a:ea typeface="ヒラギノ角ゴ ProN W3" charset="-128"/>
                <a:sym typeface="Arial" charset="0"/>
              </a:rPr>
              <a:t>Masih</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banyak</a:t>
            </a:r>
            <a:r>
              <a:rPr lang="en-US" altLang="en-US" sz="2400" dirty="0" err="1" smtClean="0">
                <a:solidFill>
                  <a:srgbClr val="000000"/>
                </a:solidFill>
                <a:latin typeface="Arial" charset="0"/>
                <a:ea typeface="ヒラギノ角ゴ ProN W3" charset="-128"/>
                <a:sym typeface="Arial" charset="0"/>
              </a:rPr>
              <a:t>nya</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penyimpangan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korupsi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penyalahgunaan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wewenang</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perlu</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diatasi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dengan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sistem</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akuntabilitas</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publik</a:t>
            </a:r>
            <a:r>
              <a:rPr lang="en-US" altLang="en-US" sz="2400" dirty="0" smtClean="0">
                <a:solidFill>
                  <a:srgbClr val="000000"/>
                </a:solidFill>
                <a:latin typeface="Arial" charset="0"/>
                <a:ea typeface="ヒラギノ角ゴ ProN W3" charset="-128"/>
                <a:sym typeface="Arial" charset="0"/>
              </a:rPr>
              <a:t> yang </a:t>
            </a:r>
            <a:r>
              <a:rPr lang="en-US" altLang="en-US" sz="2400" dirty="0" err="1" smtClean="0">
                <a:solidFill>
                  <a:srgbClr val="000000"/>
                </a:solidFill>
                <a:latin typeface="Arial" charset="0"/>
                <a:ea typeface="ヒラギノ角ゴ ProN W3" charset="-128"/>
                <a:sym typeface="Arial" charset="0"/>
              </a:rPr>
              <a:t>efektif</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Akuntabilitas</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harus</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dikembalikan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pada</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konsep</a:t>
            </a:r>
            <a:r>
              <a:rPr lang="en-US" altLang="en-US" sz="2400" dirty="0" smtClean="0">
                <a:solidFill>
                  <a:srgbClr val="000000"/>
                </a:solidFill>
                <a:latin typeface="Arial" charset="0"/>
                <a:ea typeface="ヒラギノ角ゴ ProN W3" charset="-128"/>
                <a:sym typeface="Arial" charset="0"/>
              </a:rPr>
              <a:t> yang </a:t>
            </a:r>
            <a:r>
              <a:rPr lang="en-US" altLang="en-US" sz="2400" dirty="0" err="1" smtClean="0">
                <a:solidFill>
                  <a:srgbClr val="000000"/>
                </a:solidFill>
                <a:latin typeface="Arial" charset="0"/>
                <a:ea typeface="ヒラギノ角ゴ ProN W3" charset="-128"/>
                <a:sym typeface="Arial" charset="0"/>
              </a:rPr>
              <a:t>seharusnya</a:t>
            </a:r>
            <a:r>
              <a:rPr lang="en-US" altLang="en-US" sz="2400" dirty="0" smtClean="0">
                <a:solidFill>
                  <a:srgbClr val="000000"/>
                </a:solidFill>
                <a:latin typeface="Arial" charset="0"/>
                <a:ea typeface="ヒラギノ角ゴ ProN W3" charset="-128"/>
                <a:sym typeface="Arial" charset="0"/>
              </a:rPr>
              <a:t>.</a:t>
            </a:r>
          </a:p>
          <a:p>
            <a:pPr eaLnBrk="1" hangingPunct="1">
              <a:spcBef>
                <a:spcPts val="1200"/>
              </a:spcBef>
              <a:buFont typeface="Calibri" charset="0"/>
              <a:buAutoNum type="arabicPeriod"/>
            </a:pPr>
            <a:r>
              <a:rPr lang="en-US" altLang="en-US" sz="2400" dirty="0" err="1" smtClean="0">
                <a:solidFill>
                  <a:srgbClr val="000000"/>
                </a:solidFill>
                <a:latin typeface="Arial" charset="0"/>
                <a:ea typeface="ヒラギノ角ゴ ProN W3" charset="-128"/>
                <a:sym typeface="Arial" charset="0"/>
              </a:rPr>
              <a:t>Strategi</a:t>
            </a:r>
            <a:r>
              <a:rPr lang="en-US" altLang="en-US" sz="2400" dirty="0" smtClean="0">
                <a:solidFill>
                  <a:srgbClr val="000000"/>
                </a:solidFill>
                <a:latin typeface="Arial" charset="0"/>
                <a:ea typeface="ヒラギノ角ゴ ProN W3" charset="-128"/>
                <a:sym typeface="Arial" charset="0"/>
              </a:rPr>
              <a:t> RB di Indonesia </a:t>
            </a:r>
            <a:r>
              <a:rPr lang="en-US" altLang="en-US" sz="2400" dirty="0" err="1" smtClean="0">
                <a:solidFill>
                  <a:srgbClr val="000000"/>
                </a:solidFill>
                <a:latin typeface="Arial" charset="0"/>
                <a:ea typeface="ヒラギノ角ゴ ProN W3" charset="-128"/>
                <a:sym typeface="Arial" charset="0"/>
              </a:rPr>
              <a:t>cenderung</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formalistik</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Perlu</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strategi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implementasi</a:t>
            </a:r>
            <a:r>
              <a:rPr lang="en-US" altLang="en-US" sz="2400" dirty="0" smtClean="0">
                <a:solidFill>
                  <a:srgbClr val="000000"/>
                </a:solidFill>
                <a:latin typeface="Arial" charset="0"/>
                <a:ea typeface="ヒラギノ角ゴ ProN W3" charset="-128"/>
                <a:sym typeface="Arial" charset="0"/>
              </a:rPr>
              <a:t> yang </a:t>
            </a:r>
            <a:r>
              <a:rPr lang="en-US" altLang="en-US" sz="2400" dirty="0" err="1" smtClean="0">
                <a:solidFill>
                  <a:srgbClr val="000000"/>
                </a:solidFill>
                <a:latin typeface="Arial" charset="0"/>
                <a:ea typeface="ヒラギノ角ゴ ProN W3" charset="-128"/>
                <a:sym typeface="Arial" charset="0"/>
              </a:rPr>
              <a:t>jelas</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terukur</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berkelanjutan</a:t>
            </a:r>
            <a:r>
              <a:rPr lang="en-US" altLang="en-US" sz="2400" dirty="0" smtClean="0">
                <a:solidFill>
                  <a:srgbClr val="000000"/>
                </a:solidFill>
                <a:latin typeface="Arial" charset="0"/>
                <a:ea typeface="ヒラギノ角ゴ ProN W3" charset="-128"/>
                <a:sym typeface="Arial" charset="0"/>
              </a:rPr>
              <a:t>.</a:t>
            </a:r>
          </a:p>
          <a:p>
            <a:pPr eaLnBrk="1" hangingPunct="1">
              <a:spcBef>
                <a:spcPts val="1200"/>
              </a:spcBef>
              <a:buFont typeface="Calibri" charset="0"/>
              <a:buAutoNum type="arabicPeriod"/>
            </a:pPr>
            <a:r>
              <a:rPr lang="en-US" altLang="en-US" sz="2400" dirty="0" err="1" smtClean="0">
                <a:solidFill>
                  <a:srgbClr val="000000"/>
                </a:solidFill>
                <a:latin typeface="Arial" charset="0"/>
                <a:ea typeface="ヒラギノ角ゴ ProN W3" charset="-128"/>
                <a:sym typeface="Arial" charset="0"/>
              </a:rPr>
              <a:t>Urgensi</a:t>
            </a:r>
            <a:r>
              <a:rPr lang="en-US" altLang="en-US" sz="2400" dirty="0" smtClean="0">
                <a:solidFill>
                  <a:srgbClr val="000000"/>
                </a:solidFill>
                <a:latin typeface="Arial" charset="0"/>
                <a:ea typeface="ヒラギノ角ゴ ProN W3" charset="-128"/>
                <a:sym typeface="Arial" charset="0"/>
              </a:rPr>
              <a:t> RB: </a:t>
            </a:r>
            <a:r>
              <a:rPr lang="en-US" altLang="en-US" sz="2400" dirty="0" err="1" smtClean="0">
                <a:solidFill>
                  <a:srgbClr val="000000"/>
                </a:solidFill>
                <a:latin typeface="Arial" charset="0"/>
                <a:ea typeface="ヒラギノ角ゴ ProN W3" charset="-128"/>
                <a:sym typeface="Arial" charset="0"/>
              </a:rPr>
              <a:t>mengaitkan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reformasi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dengan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kebutuhan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peningkatan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daya-saing</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nasional</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Harus</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disadari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bahwa</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birokrasi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publik</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bukan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merupakan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entitas</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yg</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terpisah</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dari</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lingkungan</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sosial</a:t>
            </a:r>
            <a:r>
              <a:rPr lang="en-US" altLang="en-US" sz="2400" dirty="0" smtClean="0">
                <a:solidFill>
                  <a:srgbClr val="000000"/>
                </a:solidFill>
                <a:latin typeface="Arial" charset="0"/>
                <a:ea typeface="ヒラギノ角ゴ ProN W3" charset="-128"/>
                <a:sym typeface="Arial" charset="0"/>
              </a:rPr>
              <a:t> </a:t>
            </a:r>
            <a:r>
              <a:rPr lang="en-US" altLang="en-US" sz="2400" dirty="0" err="1" smtClean="0">
                <a:solidFill>
                  <a:srgbClr val="000000"/>
                </a:solidFill>
                <a:latin typeface="Arial" charset="0"/>
                <a:ea typeface="ヒラギノ角ゴ ProN W3" charset="-128"/>
                <a:sym typeface="Arial" charset="0"/>
              </a:rPr>
              <a:t>masyarakat</a:t>
            </a:r>
            <a:r>
              <a:rPr lang="en-US" altLang="en-US" sz="2000" dirty="0" smtClean="0">
                <a:solidFill>
                  <a:srgbClr val="000000"/>
                </a:solidFill>
                <a:latin typeface="Arial" charset="0"/>
                <a:ea typeface="ヒラギノ角ゴ ProN W3" charset="-128"/>
                <a:sym typeface="Arial" charset="0"/>
              </a:rPr>
              <a:t>. </a:t>
            </a:r>
          </a:p>
        </p:txBody>
      </p:sp>
    </p:spTree>
    <p:extLst>
      <p:ext uri="{BB962C8B-B14F-4D97-AF65-F5344CB8AC3E}">
        <p14:creationId xmlns:p14="http://schemas.microsoft.com/office/powerpoint/2010/main" val="1961964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514600" y="3225800"/>
            <a:ext cx="38862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THANK YOU</a:t>
            </a:r>
            <a:endParaRPr lang="en-US" sz="3600" b="1" dirty="0">
              <a:latin typeface="Arial" pitchFamily="34" charset="0"/>
              <a:cs typeface="Arial" pitchFamily="34" charset="0"/>
            </a:endParaRPr>
          </a:p>
        </p:txBody>
      </p:sp>
      <p:pic>
        <p:nvPicPr>
          <p:cNvPr id="2051" name="Picture 3" descr="D:\SEMUA YANG PATEN ADA DISINI\logo ugm BAKUI\akarjulang_biru_transp (1) - Copy.png"/>
          <p:cNvPicPr>
            <a:picLocks noChangeAspect="1" noChangeArrowheads="1"/>
          </p:cNvPicPr>
          <p:nvPr/>
        </p:nvPicPr>
        <p:blipFill>
          <a:blip r:embed="rId3" cstate="print"/>
          <a:srcRect/>
          <a:stretch>
            <a:fillRect/>
          </a:stretch>
        </p:blipFill>
        <p:spPr bwMode="auto">
          <a:xfrm>
            <a:off x="6400800" y="1905000"/>
            <a:ext cx="2375126" cy="3268133"/>
          </a:xfrm>
          <a:prstGeom prst="rect">
            <a:avLst/>
          </a:prstGeom>
          <a:noFill/>
        </p:spPr>
      </p:pic>
      <p:cxnSp>
        <p:nvCxnSpPr>
          <p:cNvPr id="22" name="Straight Connector 21"/>
          <p:cNvCxnSpPr/>
          <p:nvPr/>
        </p:nvCxnSpPr>
        <p:spPr>
          <a:xfrm>
            <a:off x="6172200" y="1701800"/>
            <a:ext cx="0" cy="365760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0"/>
            <a:ext cx="8229600" cy="1085850"/>
          </a:xfrm>
        </p:spPr>
        <p:txBody>
          <a:bodyPr/>
          <a:lstStyle/>
          <a:p>
            <a:pPr marL="839788" indent="-839788"/>
            <a:r>
              <a:rPr lang="en-US" altLang="en-US" sz="2800" b="1">
                <a:ea typeface="ＭＳ Ｐゴシック" charset="-128"/>
              </a:rPr>
              <a:t>JENIS-JENIS AKUNTABILITAS </a:t>
            </a:r>
            <a:r>
              <a:rPr lang="en-US" altLang="en-US" sz="2200">
                <a:ea typeface="ＭＳ Ｐゴシック" charset="-128"/>
              </a:rPr>
              <a:t/>
            </a:r>
            <a:br>
              <a:rPr lang="en-US" altLang="en-US" sz="2200">
                <a:ea typeface="ＭＳ Ｐゴシック" charset="-128"/>
              </a:rPr>
            </a:br>
            <a:r>
              <a:rPr lang="en-US" altLang="en-US" sz="2200">
                <a:ea typeface="ＭＳ Ｐゴシック" charset="-128"/>
              </a:rPr>
              <a:t>(Stewart, 1989)</a:t>
            </a:r>
          </a:p>
        </p:txBody>
      </p:sp>
      <p:sp>
        <p:nvSpPr>
          <p:cNvPr id="16386" name="Rectangle 2"/>
          <p:cNvSpPr>
            <a:spLocks noGrp="1" noChangeArrowheads="1"/>
          </p:cNvSpPr>
          <p:nvPr>
            <p:ph type="body" idx="1"/>
          </p:nvPr>
        </p:nvSpPr>
        <p:spPr>
          <a:xfrm>
            <a:off x="179388" y="1085850"/>
            <a:ext cx="8785225" cy="5772150"/>
          </a:xfrm>
        </p:spPr>
        <p:txBody>
          <a:bodyPr>
            <a:normAutofit lnSpcReduction="10000"/>
          </a:bodyPr>
          <a:lstStyle/>
          <a:p>
            <a:pPr marL="649288" indent="-609600">
              <a:lnSpc>
                <a:spcPct val="90000"/>
              </a:lnSpc>
              <a:spcBef>
                <a:spcPts val="1800"/>
              </a:spcBef>
              <a:buSzPct val="99000"/>
              <a:buFontTx/>
              <a:buAutoNum type="arabicPeriod"/>
            </a:pPr>
            <a:r>
              <a:rPr lang="en-US" altLang="en-US" sz="2400" b="1">
                <a:solidFill>
                  <a:srgbClr val="000000"/>
                </a:solidFill>
                <a:latin typeface="News Gothic MT" charset="0"/>
                <a:ea typeface="ＭＳ Ｐゴシック" charset="-128"/>
                <a:sym typeface="News Gothic MT" charset="0"/>
              </a:rPr>
              <a:t>P</a:t>
            </a:r>
            <a:r>
              <a:rPr lang="en-US" altLang="en-US" sz="2400" i="1">
                <a:solidFill>
                  <a:srgbClr val="000000"/>
                </a:solidFill>
                <a:latin typeface="News Gothic MT" charset="0"/>
                <a:ea typeface="ＭＳ Ｐゴシック" charset="-128"/>
                <a:sym typeface="News Gothic MT" charset="0"/>
              </a:rPr>
              <a:t>olicy Accountability</a:t>
            </a:r>
            <a:r>
              <a:rPr lang="en-US" altLang="en-US" sz="2400" b="1">
                <a:solidFill>
                  <a:srgbClr val="000000"/>
                </a:solidFill>
                <a:latin typeface="News Gothic MT" charset="0"/>
                <a:ea typeface="ＭＳ Ｐゴシック" charset="-128"/>
                <a:sym typeface="News Gothic MT" charset="0"/>
              </a:rPr>
              <a:t>, akuntabilitas atas pilihan-pilihan kebijakan yang dibuat</a:t>
            </a:r>
            <a:endParaRPr lang="en-US" altLang="en-US" sz="2400" b="1">
              <a:solidFill>
                <a:srgbClr val="000000"/>
              </a:solidFill>
              <a:latin typeface="News Gothic MT" charset="0"/>
              <a:ea typeface="ヒラギノ角ゴ ProN W6" charset="-128"/>
              <a:sym typeface="News Gothic MT" charset="0"/>
            </a:endParaRPr>
          </a:p>
          <a:p>
            <a:pPr marL="649288" indent="-609600">
              <a:lnSpc>
                <a:spcPct val="90000"/>
              </a:lnSpc>
              <a:spcBef>
                <a:spcPts val="1800"/>
              </a:spcBef>
              <a:buSzPct val="99000"/>
              <a:buFontTx/>
              <a:buAutoNum type="arabicPeriod"/>
            </a:pPr>
            <a:r>
              <a:rPr lang="en-US" altLang="en-US" sz="2400" b="1">
                <a:solidFill>
                  <a:srgbClr val="000000"/>
                </a:solidFill>
                <a:latin typeface="News Gothic MT" charset="0"/>
                <a:ea typeface="ＭＳ Ｐゴシック" charset="-128"/>
                <a:sym typeface="News Gothic MT" charset="0"/>
              </a:rPr>
              <a:t>P</a:t>
            </a:r>
            <a:r>
              <a:rPr lang="en-US" altLang="en-US" sz="2400" i="1">
                <a:solidFill>
                  <a:srgbClr val="000000"/>
                </a:solidFill>
                <a:latin typeface="News Gothic MT" charset="0"/>
                <a:ea typeface="ＭＳ Ｐゴシック" charset="-128"/>
                <a:sym typeface="News Gothic MT" charset="0"/>
              </a:rPr>
              <a:t>rogram Accountability</a:t>
            </a:r>
            <a:r>
              <a:rPr lang="en-US" altLang="en-US" sz="2400" b="1">
                <a:solidFill>
                  <a:srgbClr val="000000"/>
                </a:solidFill>
                <a:latin typeface="News Gothic MT" charset="0"/>
                <a:ea typeface="ＭＳ Ｐゴシック" charset="-128"/>
                <a:sym typeface="News Gothic MT" charset="0"/>
              </a:rPr>
              <a:t>, akuntabilitas atas pencapaian tujuan/hasil dan efektifitas yang dicapai</a:t>
            </a:r>
            <a:endParaRPr lang="en-US" altLang="en-US" sz="2400" b="1">
              <a:solidFill>
                <a:srgbClr val="000000"/>
              </a:solidFill>
              <a:latin typeface="News Gothic MT" charset="0"/>
              <a:ea typeface="ヒラギノ角ゴ ProN W6" charset="-128"/>
              <a:sym typeface="News Gothic MT" charset="0"/>
            </a:endParaRPr>
          </a:p>
          <a:p>
            <a:pPr marL="649288" indent="-609600">
              <a:lnSpc>
                <a:spcPct val="90000"/>
              </a:lnSpc>
              <a:spcBef>
                <a:spcPts val="1800"/>
              </a:spcBef>
              <a:buSzPct val="99000"/>
              <a:buFontTx/>
              <a:buAutoNum type="arabicPeriod"/>
            </a:pPr>
            <a:r>
              <a:rPr lang="en-US" altLang="en-US" sz="2400" b="1">
                <a:solidFill>
                  <a:srgbClr val="000000"/>
                </a:solidFill>
                <a:latin typeface="News Gothic MT" charset="0"/>
                <a:ea typeface="ＭＳ Ｐゴシック" charset="-128"/>
                <a:sym typeface="News Gothic MT" charset="0"/>
              </a:rPr>
              <a:t>P</a:t>
            </a:r>
            <a:r>
              <a:rPr lang="en-US" altLang="en-US" sz="2400" i="1">
                <a:solidFill>
                  <a:srgbClr val="000000"/>
                </a:solidFill>
                <a:latin typeface="News Gothic MT" charset="0"/>
                <a:ea typeface="ＭＳ Ｐゴシック" charset="-128"/>
                <a:sym typeface="News Gothic MT" charset="0"/>
              </a:rPr>
              <a:t>erformance Accountability</a:t>
            </a:r>
            <a:r>
              <a:rPr lang="en-US" altLang="en-US" sz="2400" b="1">
                <a:solidFill>
                  <a:srgbClr val="000000"/>
                </a:solidFill>
                <a:latin typeface="News Gothic MT" charset="0"/>
                <a:ea typeface="ＭＳ Ｐゴシック" charset="-128"/>
                <a:sym typeface="News Gothic MT" charset="0"/>
              </a:rPr>
              <a:t>, akuntabilitas terhadap kinerja atau pelaksanaan tugas sebagai pelayan masyarakat</a:t>
            </a:r>
            <a:endParaRPr lang="en-US" altLang="en-US" sz="2400" b="1">
              <a:solidFill>
                <a:srgbClr val="000000"/>
              </a:solidFill>
              <a:latin typeface="News Gothic MT" charset="0"/>
              <a:ea typeface="ヒラギノ角ゴ ProN W6" charset="-128"/>
              <a:sym typeface="News Gothic MT" charset="0"/>
            </a:endParaRPr>
          </a:p>
          <a:p>
            <a:pPr marL="649288" indent="-609600">
              <a:lnSpc>
                <a:spcPct val="90000"/>
              </a:lnSpc>
              <a:spcBef>
                <a:spcPts val="1800"/>
              </a:spcBef>
              <a:buSzPct val="99000"/>
              <a:buFontTx/>
              <a:buAutoNum type="arabicPeriod"/>
            </a:pPr>
            <a:r>
              <a:rPr lang="en-US" altLang="en-US" sz="2400" b="1">
                <a:solidFill>
                  <a:srgbClr val="000000"/>
                </a:solidFill>
                <a:latin typeface="News Gothic MT" charset="0"/>
                <a:ea typeface="ＭＳ Ｐゴシック" charset="-128"/>
                <a:sym typeface="News Gothic MT" charset="0"/>
              </a:rPr>
              <a:t>P</a:t>
            </a:r>
            <a:r>
              <a:rPr lang="en-US" altLang="en-US" sz="2400" i="1">
                <a:solidFill>
                  <a:srgbClr val="000000"/>
                </a:solidFill>
                <a:latin typeface="News Gothic MT" charset="0"/>
                <a:ea typeface="ＭＳ Ｐゴシック" charset="-128"/>
                <a:sym typeface="News Gothic MT" charset="0"/>
              </a:rPr>
              <a:t>rocess Accountability</a:t>
            </a:r>
            <a:r>
              <a:rPr lang="en-US" altLang="en-US" sz="2400" b="1">
                <a:solidFill>
                  <a:srgbClr val="000000"/>
                </a:solidFill>
                <a:latin typeface="News Gothic MT" charset="0"/>
                <a:ea typeface="ＭＳ Ｐゴシック" charset="-128"/>
                <a:sym typeface="News Gothic MT" charset="0"/>
              </a:rPr>
              <a:t>, akuntabilitas atas proses, prosedur atau ukuran yang layak dalam melaksanakan tindakan-tindakan yang ditetapkan.</a:t>
            </a:r>
            <a:endParaRPr lang="en-US" altLang="en-US" sz="2400" b="1">
              <a:solidFill>
                <a:srgbClr val="000000"/>
              </a:solidFill>
              <a:latin typeface="News Gothic MT" charset="0"/>
              <a:ea typeface="ヒラギノ角ゴ ProN W6" charset="-128"/>
              <a:sym typeface="News Gothic MT" charset="0"/>
            </a:endParaRPr>
          </a:p>
          <a:p>
            <a:pPr marL="649288" indent="-609600">
              <a:lnSpc>
                <a:spcPct val="90000"/>
              </a:lnSpc>
              <a:spcBef>
                <a:spcPts val="1800"/>
              </a:spcBef>
              <a:buSzPct val="99000"/>
              <a:buFontTx/>
              <a:buAutoNum type="arabicPeriod"/>
            </a:pPr>
            <a:r>
              <a:rPr lang="en-US" altLang="en-US" sz="2400" b="1">
                <a:solidFill>
                  <a:srgbClr val="000000"/>
                </a:solidFill>
                <a:latin typeface="News Gothic MT" charset="0"/>
                <a:ea typeface="ＭＳ Ｐゴシック" charset="-128"/>
                <a:sym typeface="News Gothic MT" charset="0"/>
              </a:rPr>
              <a:t>P</a:t>
            </a:r>
            <a:r>
              <a:rPr lang="en-US" altLang="en-US" sz="2400" i="1">
                <a:solidFill>
                  <a:srgbClr val="000000"/>
                </a:solidFill>
                <a:latin typeface="News Gothic MT" charset="0"/>
                <a:ea typeface="ＭＳ Ｐゴシック" charset="-128"/>
                <a:sym typeface="News Gothic MT" charset="0"/>
              </a:rPr>
              <a:t>robity and Legal Accountability</a:t>
            </a:r>
            <a:r>
              <a:rPr lang="en-US" altLang="en-US" sz="2400" b="1">
                <a:solidFill>
                  <a:srgbClr val="000000"/>
                </a:solidFill>
                <a:latin typeface="News Gothic MT" charset="0"/>
                <a:ea typeface="ＭＳ Ｐゴシック" charset="-128"/>
                <a:sym typeface="News Gothic MT" charset="0"/>
              </a:rPr>
              <a:t>, akuntabilitas atas penggunaan dana sesuai dengan anggaran yang disetujui atau ketaatan terhadap undang-undang yang berlaku.</a:t>
            </a:r>
            <a:r>
              <a:rPr lang="en-US" altLang="en-US" sz="2400" b="1">
                <a:solidFill>
                  <a:srgbClr val="000000"/>
                </a:solidFill>
                <a:latin typeface="News Gothic MT" charset="0"/>
                <a:ea typeface="ヒラギノ角ゴ ProN W6" charset="-128"/>
                <a:sym typeface="News Gothic MT" charset="0"/>
              </a:rPr>
              <a:t/>
            </a:r>
            <a:br>
              <a:rPr lang="en-US" altLang="en-US" sz="2400" b="1">
                <a:solidFill>
                  <a:srgbClr val="000000"/>
                </a:solidFill>
                <a:latin typeface="News Gothic MT" charset="0"/>
                <a:ea typeface="ヒラギノ角ゴ ProN W6" charset="-128"/>
                <a:sym typeface="News Gothic MT" charset="0"/>
              </a:rPr>
            </a:br>
            <a:endParaRPr lang="en-US" altLang="en-US" sz="2400" b="1">
              <a:solidFill>
                <a:srgbClr val="000000"/>
              </a:solidFill>
              <a:latin typeface="News Gothic MT" charset="0"/>
              <a:ea typeface="ヒラギノ角ゴ ProN W6" charset="-128"/>
              <a:sym typeface="News Gothic MT" charset="0"/>
            </a:endParaRPr>
          </a:p>
        </p:txBody>
      </p:sp>
    </p:spTree>
    <p:extLst>
      <p:ext uri="{BB962C8B-B14F-4D97-AF65-F5344CB8AC3E}">
        <p14:creationId xmlns:p14="http://schemas.microsoft.com/office/powerpoint/2010/main" val="37646038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277813"/>
            <a:ext cx="8686800" cy="3036887"/>
          </a:xfrm>
        </p:spPr>
        <p:txBody>
          <a:bodyPr/>
          <a:lstStyle/>
          <a:p>
            <a:pPr algn="l"/>
            <a:r>
              <a:rPr lang="en-US" altLang="en-US" sz="2500" dirty="0">
                <a:solidFill>
                  <a:srgbClr val="000000"/>
                </a:solidFill>
                <a:ea typeface="ＭＳ Ｐゴシック" charset="-128"/>
              </a:rPr>
              <a:t>KINERJA (</a:t>
            </a:r>
            <a:r>
              <a:rPr lang="en-US" altLang="en-US" sz="2500" i="1" dirty="0">
                <a:solidFill>
                  <a:srgbClr val="000000"/>
                </a:solidFill>
                <a:latin typeface="News Gothic MT" charset="0"/>
                <a:ea typeface="ＭＳ Ｐゴシック" charset="-128"/>
                <a:sym typeface="News Gothic MT" charset="0"/>
              </a:rPr>
              <a:t>performance</a:t>
            </a:r>
            <a:r>
              <a:rPr lang="en-US" altLang="en-US" sz="2500" dirty="0">
                <a:solidFill>
                  <a:srgbClr val="000000"/>
                </a:solidFill>
                <a:ea typeface="ＭＳ Ｐゴシック" charset="-128"/>
              </a:rPr>
              <a:t>):</a:t>
            </a:r>
            <a:br>
              <a:rPr lang="en-US" altLang="en-US" sz="2500" dirty="0">
                <a:solidFill>
                  <a:srgbClr val="000000"/>
                </a:solidFill>
                <a:ea typeface="ＭＳ Ｐゴシック" charset="-128"/>
              </a:rPr>
            </a:br>
            <a:r>
              <a:rPr lang="en-US" altLang="en-US" sz="2500" dirty="0" err="1">
                <a:solidFill>
                  <a:srgbClr val="000000"/>
                </a:solidFill>
                <a:ea typeface="ＭＳ Ｐゴシック" charset="-128"/>
              </a:rPr>
              <a:t>Hasil</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akhir</a:t>
            </a:r>
            <a:r>
              <a:rPr lang="en-US" altLang="en-US" sz="2500" dirty="0">
                <a:solidFill>
                  <a:srgbClr val="000000"/>
                </a:solidFill>
                <a:ea typeface="ＭＳ Ｐゴシック" charset="-128"/>
              </a:rPr>
              <a:t> (output) </a:t>
            </a:r>
            <a:r>
              <a:rPr lang="en-US" altLang="en-US" sz="2500" dirty="0" err="1">
                <a:solidFill>
                  <a:srgbClr val="000000"/>
                </a:solidFill>
                <a:ea typeface="ＭＳ Ｐゴシック" charset="-128"/>
              </a:rPr>
              <a:t>organisasi</a:t>
            </a:r>
            <a:r>
              <a:rPr lang="en-US" altLang="en-US" sz="2500" dirty="0">
                <a:solidFill>
                  <a:srgbClr val="000000"/>
                </a:solidFill>
                <a:ea typeface="ＭＳ Ｐゴシック" charset="-128"/>
              </a:rPr>
              <a:t> yang </a:t>
            </a:r>
            <a:r>
              <a:rPr lang="en-US" altLang="en-US" sz="2500" dirty="0" err="1">
                <a:solidFill>
                  <a:srgbClr val="000000"/>
                </a:solidFill>
                <a:ea typeface="ＭＳ Ｐゴシック" charset="-128"/>
              </a:rPr>
              <a:t>sesuai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dengan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tujuan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organisasi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transparan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dalam</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pertanggungjawaban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efisien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sesuai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dengan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kehendak</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pengguna</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jasa</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organisasi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sesuai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dengan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visi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misi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organisasi</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berkualitas</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adil</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serta</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diselenggarakan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dengan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sarana</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dan</a:t>
            </a:r>
            <a:r>
              <a:rPr lang="en-US" altLang="en-US" sz="2500" dirty="0">
                <a:solidFill>
                  <a:srgbClr val="000000"/>
                </a:solidFill>
                <a:ea typeface="ＭＳ Ｐゴシック" charset="-128"/>
              </a:rPr>
              <a:t> </a:t>
            </a:r>
            <a:r>
              <a:rPr lang="en-US" altLang="en-US" sz="2500" dirty="0" err="1">
                <a:solidFill>
                  <a:srgbClr val="000000"/>
                </a:solidFill>
                <a:ea typeface="ＭＳ Ｐゴシック" charset="-128"/>
              </a:rPr>
              <a:t>prasarana</a:t>
            </a:r>
            <a:r>
              <a:rPr lang="en-US" altLang="en-US" sz="2500" dirty="0">
                <a:solidFill>
                  <a:srgbClr val="000000"/>
                </a:solidFill>
                <a:ea typeface="ＭＳ Ｐゴシック" charset="-128"/>
              </a:rPr>
              <a:t> yang </a:t>
            </a:r>
            <a:r>
              <a:rPr lang="en-US" altLang="en-US" sz="2500" dirty="0" err="1">
                <a:solidFill>
                  <a:srgbClr val="000000"/>
                </a:solidFill>
                <a:ea typeface="ＭＳ Ｐゴシック" charset="-128"/>
              </a:rPr>
              <a:t>memadai</a:t>
            </a:r>
            <a:r>
              <a:rPr lang="en-US" altLang="en-US" sz="2500" dirty="0">
                <a:solidFill>
                  <a:srgbClr val="000000"/>
                </a:solidFill>
                <a:ea typeface="ＭＳ Ｐゴシック" charset="-128"/>
              </a:rPr>
              <a:t>.</a:t>
            </a:r>
          </a:p>
        </p:txBody>
      </p:sp>
      <p:sp>
        <p:nvSpPr>
          <p:cNvPr id="17410" name="Rectangle 2"/>
          <p:cNvSpPr>
            <a:spLocks/>
          </p:cNvSpPr>
          <p:nvPr/>
        </p:nvSpPr>
        <p:spPr bwMode="auto">
          <a:xfrm>
            <a:off x="533400" y="3962400"/>
            <a:ext cx="83058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ts val="1950"/>
              </a:spcBef>
              <a:buFontTx/>
              <a:buNone/>
            </a:pPr>
            <a:r>
              <a:rPr lang="en-US" altLang="en-US" sz="2400" dirty="0" err="1">
                <a:latin typeface="Arial" charset="0"/>
              </a:rPr>
              <a:t>Kinerja</a:t>
            </a:r>
            <a:r>
              <a:rPr lang="en-US" altLang="en-US" sz="2400" dirty="0">
                <a:latin typeface="Arial" charset="0"/>
              </a:rPr>
              <a:t> (</a:t>
            </a:r>
            <a:r>
              <a:rPr lang="en-US" altLang="en-US" sz="2400" dirty="0" err="1">
                <a:latin typeface="Arial" charset="0"/>
              </a:rPr>
              <a:t>menurut</a:t>
            </a:r>
            <a:r>
              <a:rPr lang="en-US" altLang="en-US" sz="2400" dirty="0">
                <a:latin typeface="Arial" charset="0"/>
              </a:rPr>
              <a:t> </a:t>
            </a:r>
            <a:r>
              <a:rPr lang="en-US" altLang="en-US" sz="2400" dirty="0" err="1">
                <a:latin typeface="Arial" charset="0"/>
              </a:rPr>
              <a:t>Pedoman</a:t>
            </a:r>
            <a:r>
              <a:rPr lang="en-US" altLang="en-US" sz="2400" dirty="0">
                <a:latin typeface="Arial" charset="0"/>
              </a:rPr>
              <a:t> LAKIP </a:t>
            </a:r>
            <a:r>
              <a:rPr lang="en-US" altLang="en-US" sz="2400" dirty="0" err="1">
                <a:latin typeface="Arial" charset="0"/>
              </a:rPr>
              <a:t>dari</a:t>
            </a:r>
            <a:r>
              <a:rPr lang="en-US" altLang="en-US" sz="2400" dirty="0">
                <a:latin typeface="Arial" charset="0"/>
              </a:rPr>
              <a:t> LAN):</a:t>
            </a:r>
          </a:p>
          <a:p>
            <a:pPr eaLnBrk="1" hangingPunct="1">
              <a:spcBef>
                <a:spcPts val="1950"/>
              </a:spcBef>
              <a:buFontTx/>
              <a:buNone/>
            </a:pPr>
            <a:r>
              <a:rPr lang="en-US" altLang="en-US" sz="2400" dirty="0" err="1">
                <a:latin typeface="Arial" charset="0"/>
              </a:rPr>
              <a:t>Gambaran</a:t>
            </a:r>
            <a:r>
              <a:rPr lang="en-US" altLang="en-US" sz="2400" dirty="0">
                <a:latin typeface="Arial" charset="0"/>
              </a:rPr>
              <a:t> </a:t>
            </a:r>
            <a:r>
              <a:rPr lang="en-US" altLang="en-US" sz="2400" dirty="0" err="1">
                <a:latin typeface="Arial" charset="0"/>
              </a:rPr>
              <a:t>mengenai</a:t>
            </a:r>
            <a:r>
              <a:rPr lang="en-US" altLang="en-US" sz="2400" dirty="0">
                <a:latin typeface="Arial" charset="0"/>
              </a:rPr>
              <a:t> </a:t>
            </a:r>
            <a:r>
              <a:rPr lang="en-US" altLang="en-US" sz="2400" dirty="0" err="1">
                <a:latin typeface="Arial" charset="0"/>
              </a:rPr>
              <a:t>tingkat</a:t>
            </a:r>
            <a:r>
              <a:rPr lang="en-US" altLang="en-US" sz="2400" dirty="0">
                <a:latin typeface="Arial" charset="0"/>
              </a:rPr>
              <a:t> </a:t>
            </a:r>
            <a:r>
              <a:rPr lang="en-US" altLang="en-US" sz="2400" dirty="0" err="1">
                <a:latin typeface="Arial" charset="0"/>
              </a:rPr>
              <a:t>pencapaian</a:t>
            </a:r>
            <a:r>
              <a:rPr lang="en-US" altLang="en-US" sz="2400" dirty="0">
                <a:latin typeface="Arial" charset="0"/>
              </a:rPr>
              <a:t> </a:t>
            </a:r>
            <a:r>
              <a:rPr lang="en-US" altLang="en-US" sz="2400" dirty="0" err="1">
                <a:latin typeface="Arial" charset="0"/>
              </a:rPr>
              <a:t>pelaksanaan</a:t>
            </a:r>
            <a:r>
              <a:rPr lang="en-US" altLang="en-US" sz="2400" dirty="0">
                <a:latin typeface="Arial" charset="0"/>
              </a:rPr>
              <a:t> </a:t>
            </a:r>
            <a:r>
              <a:rPr lang="en-US" altLang="en-US" sz="2400" dirty="0" err="1">
                <a:latin typeface="Arial" charset="0"/>
              </a:rPr>
              <a:t>suatu</a:t>
            </a:r>
            <a:r>
              <a:rPr lang="en-US" altLang="en-US" sz="2400" dirty="0">
                <a:latin typeface="Arial" charset="0"/>
              </a:rPr>
              <a:t> </a:t>
            </a:r>
            <a:r>
              <a:rPr lang="en-US" altLang="en-US" sz="2400" dirty="0" err="1">
                <a:latin typeface="Arial" charset="0"/>
              </a:rPr>
              <a:t>kegiatan</a:t>
            </a:r>
            <a:r>
              <a:rPr lang="en-US" altLang="en-US" sz="2400" dirty="0">
                <a:latin typeface="Arial" charset="0"/>
              </a:rPr>
              <a:t>/program/</a:t>
            </a:r>
            <a:r>
              <a:rPr lang="en-US" altLang="en-US" sz="2400" dirty="0" err="1">
                <a:latin typeface="Arial" charset="0"/>
              </a:rPr>
              <a:t>kebijakan</a:t>
            </a:r>
            <a:r>
              <a:rPr lang="en-US" altLang="en-US" sz="2400" dirty="0">
                <a:latin typeface="Arial" charset="0"/>
              </a:rPr>
              <a:t> </a:t>
            </a:r>
            <a:r>
              <a:rPr lang="en-US" altLang="en-US" sz="2400" dirty="0" err="1">
                <a:latin typeface="Arial" charset="0"/>
              </a:rPr>
              <a:t>dalam</a:t>
            </a:r>
            <a:r>
              <a:rPr lang="en-US" altLang="en-US" sz="2400" dirty="0">
                <a:latin typeface="Arial" charset="0"/>
              </a:rPr>
              <a:t> </a:t>
            </a:r>
            <a:r>
              <a:rPr lang="en-US" altLang="en-US" sz="2400" dirty="0" err="1">
                <a:latin typeface="Arial" charset="0"/>
              </a:rPr>
              <a:t>mewujudkan</a:t>
            </a:r>
            <a:r>
              <a:rPr lang="en-US" altLang="en-US" sz="2400" dirty="0">
                <a:latin typeface="Arial" charset="0"/>
              </a:rPr>
              <a:t> </a:t>
            </a:r>
            <a:r>
              <a:rPr lang="en-US" altLang="en-US" sz="2400" dirty="0" err="1">
                <a:latin typeface="Arial" charset="0"/>
              </a:rPr>
              <a:t>sasaran</a:t>
            </a:r>
            <a:r>
              <a:rPr lang="en-US" altLang="en-US" sz="2400" dirty="0">
                <a:latin typeface="Arial" charset="0"/>
              </a:rPr>
              <a:t>, </a:t>
            </a:r>
            <a:r>
              <a:rPr lang="en-US" altLang="en-US" sz="2400" dirty="0" err="1">
                <a:latin typeface="Arial" charset="0"/>
              </a:rPr>
              <a:t>tujuan</a:t>
            </a:r>
            <a:r>
              <a:rPr lang="en-US" altLang="en-US" sz="2400" dirty="0">
                <a:latin typeface="Arial" charset="0"/>
              </a:rPr>
              <a:t>, </a:t>
            </a:r>
            <a:r>
              <a:rPr lang="en-US" altLang="en-US" sz="2400" dirty="0" err="1">
                <a:latin typeface="Arial" charset="0"/>
              </a:rPr>
              <a:t>misi</a:t>
            </a:r>
            <a:r>
              <a:rPr lang="en-US" altLang="en-US" sz="2400" dirty="0">
                <a:latin typeface="Arial" charset="0"/>
              </a:rPr>
              <a:t>, </a:t>
            </a:r>
            <a:r>
              <a:rPr lang="en-US" altLang="en-US" sz="2400" dirty="0" err="1">
                <a:latin typeface="Arial" charset="0"/>
              </a:rPr>
              <a:t>dan</a:t>
            </a:r>
            <a:r>
              <a:rPr lang="en-US" altLang="en-US" sz="2400" dirty="0">
                <a:latin typeface="Arial" charset="0"/>
              </a:rPr>
              <a:t> </a:t>
            </a:r>
            <a:r>
              <a:rPr lang="en-US" altLang="en-US" sz="2400" dirty="0" err="1">
                <a:latin typeface="Arial" charset="0"/>
              </a:rPr>
              <a:t>visi</a:t>
            </a:r>
            <a:r>
              <a:rPr lang="en-US" altLang="en-US" sz="2400" dirty="0">
                <a:latin typeface="Arial" charset="0"/>
              </a:rPr>
              <a:t> </a:t>
            </a:r>
            <a:r>
              <a:rPr lang="en-US" altLang="en-US" sz="2400" dirty="0" err="1">
                <a:latin typeface="Arial" charset="0"/>
              </a:rPr>
              <a:t>organisasi</a:t>
            </a:r>
            <a:r>
              <a:rPr lang="en-US" altLang="en-US" sz="2400" dirty="0">
                <a:latin typeface="Arial" charset="0"/>
              </a:rPr>
              <a:t>.</a:t>
            </a:r>
          </a:p>
        </p:txBody>
      </p:sp>
    </p:spTree>
    <p:extLst>
      <p:ext uri="{BB962C8B-B14F-4D97-AF65-F5344CB8AC3E}">
        <p14:creationId xmlns:p14="http://schemas.microsoft.com/office/powerpoint/2010/main" val="6829170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95289" y="503238"/>
            <a:ext cx="7834312" cy="622300"/>
          </a:xfrm>
        </p:spPr>
        <p:txBody>
          <a:bodyPr/>
          <a:lstStyle/>
          <a:p>
            <a:pPr eaLnBrk="1" hangingPunct="1"/>
            <a:r>
              <a:rPr lang="en-US" altLang="en-US" sz="2800" b="1" dirty="0" err="1">
                <a:latin typeface="Goudy Old Style" charset="0"/>
                <a:ea typeface="ＭＳ Ｐゴシック" charset="-128"/>
              </a:rPr>
              <a:t>Keterkaitan</a:t>
            </a:r>
            <a:r>
              <a:rPr lang="en-US" altLang="en-US" sz="2800" b="1" dirty="0">
                <a:latin typeface="Goudy Old Style" charset="0"/>
                <a:ea typeface="ＭＳ Ｐゴシック" charset="-128"/>
              </a:rPr>
              <a:t> </a:t>
            </a:r>
            <a:r>
              <a:rPr lang="en-US" altLang="en-US" sz="2800" b="1" dirty="0" err="1">
                <a:latin typeface="Goudy Old Style" charset="0"/>
                <a:ea typeface="ＭＳ Ｐゴシック" charset="-128"/>
              </a:rPr>
              <a:t>Penetapan</a:t>
            </a:r>
            <a:r>
              <a:rPr lang="en-US" altLang="en-US" sz="2800" b="1" dirty="0">
                <a:latin typeface="Goudy Old Style" charset="0"/>
                <a:ea typeface="ＭＳ Ｐゴシック" charset="-128"/>
              </a:rPr>
              <a:t> </a:t>
            </a:r>
            <a:r>
              <a:rPr lang="en-US" altLang="en-US" sz="2800" b="1" dirty="0" err="1">
                <a:latin typeface="Goudy Old Style" charset="0"/>
                <a:ea typeface="ＭＳ Ｐゴシック" charset="-128"/>
              </a:rPr>
              <a:t>Kinerja</a:t>
            </a:r>
            <a:r>
              <a:rPr lang="en-US" altLang="en-US" sz="2800" b="1" dirty="0">
                <a:latin typeface="Goudy Old Style" charset="0"/>
                <a:ea typeface="ＭＳ Ｐゴシック" charset="-128"/>
              </a:rPr>
              <a:t> </a:t>
            </a:r>
            <a:r>
              <a:rPr lang="en-US" altLang="en-US" sz="2800" b="1" dirty="0" err="1">
                <a:latin typeface="Goudy Old Style" charset="0"/>
                <a:ea typeface="ＭＳ Ｐゴシック" charset="-128"/>
              </a:rPr>
              <a:t>dengan</a:t>
            </a:r>
            <a:r>
              <a:rPr lang="en-US" altLang="en-US" sz="2800" b="1" dirty="0">
                <a:latin typeface="Goudy Old Style" charset="0"/>
                <a:ea typeface="ＭＳ Ｐゴシック" charset="-128"/>
              </a:rPr>
              <a:t> </a:t>
            </a:r>
            <a:r>
              <a:rPr lang="en-US" altLang="en-US" sz="2800" b="1" dirty="0" err="1">
                <a:latin typeface="Goudy Old Style" charset="0"/>
                <a:ea typeface="ＭＳ Ｐゴシック" charset="-128"/>
              </a:rPr>
              <a:t>Sistem</a:t>
            </a:r>
            <a:r>
              <a:rPr lang="en-US" altLang="en-US" sz="2800" b="1" dirty="0">
                <a:latin typeface="Goudy Old Style" charset="0"/>
                <a:ea typeface="ＭＳ Ｐゴシック" charset="-128"/>
              </a:rPr>
              <a:t> AKIP</a:t>
            </a:r>
          </a:p>
        </p:txBody>
      </p:sp>
      <p:pic>
        <p:nvPicPr>
          <p:cNvPr id="245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6326" b="6326"/>
          <a:stretch>
            <a:fillRect/>
          </a:stretch>
        </p:blipFill>
        <p:spPr/>
      </p:pic>
    </p:spTree>
    <p:extLst>
      <p:ext uri="{BB962C8B-B14F-4D97-AF65-F5344CB8AC3E}">
        <p14:creationId xmlns:p14="http://schemas.microsoft.com/office/powerpoint/2010/main" val="21974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16013" y="274638"/>
            <a:ext cx="7818437" cy="1143000"/>
          </a:xfrm>
        </p:spPr>
        <p:txBody>
          <a:bodyPr>
            <a:normAutofit fontScale="90000"/>
          </a:bodyPr>
          <a:lstStyle/>
          <a:p>
            <a:pPr eaLnBrk="1" fontAlgn="auto" hangingPunct="1">
              <a:spcAft>
                <a:spcPts val="0"/>
              </a:spcAft>
              <a:defRPr/>
            </a:pPr>
            <a:r>
              <a:rPr lang="id-ID" dirty="0" smtClean="0">
                <a:solidFill>
                  <a:schemeClr val="tx2">
                    <a:satMod val="130000"/>
                  </a:schemeClr>
                </a:solidFill>
                <a:latin typeface="Arial" charset="0"/>
                <a:ea typeface="+mj-ea"/>
                <a:cs typeface="+mj-cs"/>
              </a:rPr>
              <a:t>Penyusunan</a:t>
            </a:r>
            <a:br>
              <a:rPr lang="id-ID" dirty="0" smtClean="0">
                <a:solidFill>
                  <a:schemeClr val="tx2">
                    <a:satMod val="130000"/>
                  </a:schemeClr>
                </a:solidFill>
                <a:latin typeface="Arial" charset="0"/>
                <a:ea typeface="+mj-ea"/>
                <a:cs typeface="+mj-cs"/>
              </a:rPr>
            </a:br>
            <a:r>
              <a:rPr lang="id-ID" dirty="0" smtClean="0">
                <a:solidFill>
                  <a:schemeClr val="tx2">
                    <a:satMod val="130000"/>
                  </a:schemeClr>
                </a:solidFill>
                <a:latin typeface="Arial" charset="0"/>
                <a:ea typeface="+mj-ea"/>
                <a:cs typeface="+mj-cs"/>
              </a:rPr>
              <a:t>Key Performance Indicators (KPI)</a:t>
            </a:r>
            <a:endParaRPr lang="id-ID" dirty="0">
              <a:solidFill>
                <a:schemeClr val="tx2">
                  <a:satMod val="130000"/>
                </a:schemeClr>
              </a:solidFill>
              <a:latin typeface="Arial" charset="0"/>
              <a:ea typeface="+mj-ea"/>
              <a:cs typeface="+mj-cs"/>
            </a:endParaRPr>
          </a:p>
        </p:txBody>
      </p:sp>
      <p:sp>
        <p:nvSpPr>
          <p:cNvPr id="3" name="Content Placeholder 2"/>
          <p:cNvSpPr>
            <a:spLocks noGrp="1"/>
          </p:cNvSpPr>
          <p:nvPr>
            <p:ph idx="1"/>
          </p:nvPr>
        </p:nvSpPr>
        <p:spPr>
          <a:xfrm>
            <a:off x="609600" y="1989138"/>
            <a:ext cx="7427913" cy="4125912"/>
          </a:xfrm>
        </p:spPr>
        <p:txBody>
          <a:bodyPr/>
          <a:lstStyle/>
          <a:p>
            <a:pPr marL="514350" indent="-514350" eaLnBrk="1" hangingPunct="1">
              <a:buClr>
                <a:schemeClr val="tx1"/>
              </a:buClr>
              <a:buFontTx/>
              <a:buAutoNum type="arabicPeriod"/>
            </a:pPr>
            <a:r>
              <a:rPr lang="id-ID" altLang="en-US">
                <a:latin typeface="Arial" charset="0"/>
                <a:ea typeface="ＭＳ Ｐゴシック" charset="-128"/>
              </a:rPr>
              <a:t>Untuk diri sendiri: sebagai pimpinan; sebagai inovator (as </a:t>
            </a:r>
            <a:r>
              <a:rPr lang="id-ID" altLang="en-US" dirty="0" err="1">
                <a:latin typeface="Arial" charset="0"/>
                <a:ea typeface="ＭＳ Ｐゴシック" charset="-128"/>
              </a:rPr>
              <a:t>a</a:t>
            </a:r>
            <a:r>
              <a:rPr lang="id-ID" altLang="en-US" dirty="0">
                <a:latin typeface="Arial" charset="0"/>
                <a:ea typeface="ＭＳ Ｐゴシック" charset="-128"/>
              </a:rPr>
              <a:t> </a:t>
            </a:r>
            <a:r>
              <a:rPr lang="id-ID" altLang="en-US" dirty="0" err="1">
                <a:latin typeface="Arial" charset="0"/>
                <a:ea typeface="ＭＳ Ｐゴシック" charset="-128"/>
              </a:rPr>
              <a:t>leader</a:t>
            </a:r>
            <a:r>
              <a:rPr lang="id-ID" altLang="en-US" dirty="0">
                <a:latin typeface="Arial" charset="0"/>
                <a:ea typeface="ＭＳ Ｐゴシック" charset="-128"/>
              </a:rPr>
              <a:t>; as </a:t>
            </a:r>
            <a:r>
              <a:rPr lang="id-ID" altLang="en-US" dirty="0" err="1">
                <a:latin typeface="Arial" charset="0"/>
                <a:ea typeface="ＭＳ Ｐゴシック" charset="-128"/>
              </a:rPr>
              <a:t>an</a:t>
            </a:r>
            <a:r>
              <a:rPr lang="id-ID" altLang="en-US" dirty="0">
                <a:latin typeface="Arial" charset="0"/>
                <a:ea typeface="ＭＳ Ｐゴシック" charset="-128"/>
              </a:rPr>
              <a:t> </a:t>
            </a:r>
            <a:r>
              <a:rPr lang="id-ID" altLang="en-US" dirty="0" err="1">
                <a:latin typeface="Arial" charset="0"/>
                <a:ea typeface="ＭＳ Ｐゴシック" charset="-128"/>
              </a:rPr>
              <a:t>innovator</a:t>
            </a:r>
            <a:r>
              <a:rPr lang="id-ID" altLang="en-US" dirty="0">
                <a:latin typeface="Arial" charset="0"/>
                <a:ea typeface="ＭＳ Ｐゴシック" charset="-128"/>
              </a:rPr>
              <a:t>)</a:t>
            </a:r>
          </a:p>
          <a:p>
            <a:pPr marL="514350" indent="-514350" eaLnBrk="1" hangingPunct="1">
              <a:buClr>
                <a:schemeClr val="tx1"/>
              </a:buClr>
              <a:buFontTx/>
              <a:buAutoNum type="arabicPeriod"/>
            </a:pPr>
            <a:r>
              <a:rPr lang="id-ID" altLang="en-US" dirty="0">
                <a:latin typeface="Arial" charset="0"/>
                <a:ea typeface="ＭＳ Ｐゴシック" charset="-128"/>
              </a:rPr>
              <a:t>Untuk organisasi: sebagai bahan penelusuran kinerja dan perencanaan aksi berikutnya (</a:t>
            </a:r>
            <a:r>
              <a:rPr lang="id-ID" altLang="en-US" dirty="0" err="1">
                <a:latin typeface="Arial" charset="0"/>
                <a:ea typeface="ＭＳ Ｐゴシック" charset="-128"/>
              </a:rPr>
              <a:t>Track</a:t>
            </a:r>
            <a:r>
              <a:rPr lang="id-ID" altLang="en-US" dirty="0">
                <a:latin typeface="Arial" charset="0"/>
                <a:ea typeface="ＭＳ Ｐゴシック" charset="-128"/>
              </a:rPr>
              <a:t> &amp; </a:t>
            </a:r>
            <a:r>
              <a:rPr lang="id-ID" altLang="en-US" dirty="0" err="1">
                <a:latin typeface="Arial" charset="0"/>
                <a:ea typeface="ＭＳ Ｐゴシック" charset="-128"/>
              </a:rPr>
              <a:t>Act</a:t>
            </a:r>
            <a:r>
              <a:rPr lang="id-ID" altLang="en-US" dirty="0">
                <a:latin typeface="Arial" charset="0"/>
                <a:ea typeface="ＭＳ Ｐゴシック" charset="-128"/>
              </a:rPr>
              <a:t>)</a:t>
            </a:r>
          </a:p>
          <a:p>
            <a:pPr marL="514350" indent="-514350" eaLnBrk="1" hangingPunct="1">
              <a:buFontTx/>
              <a:buAutoNum type="arabicPeriod"/>
            </a:pPr>
            <a:endParaRPr lang="id-ID" altLang="en-US" dirty="0">
              <a:latin typeface="Arial" charset="0"/>
              <a:ea typeface="ＭＳ Ｐゴシック" charset="-128"/>
            </a:endParaRPr>
          </a:p>
        </p:txBody>
      </p:sp>
    </p:spTree>
    <p:extLst>
      <p:ext uri="{BB962C8B-B14F-4D97-AF65-F5344CB8AC3E}">
        <p14:creationId xmlns:p14="http://schemas.microsoft.com/office/powerpoint/2010/main" val="1183806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fontAlgn="auto" hangingPunct="1">
              <a:spcAft>
                <a:spcPts val="0"/>
              </a:spcAft>
              <a:defRPr/>
            </a:pPr>
            <a:r>
              <a:rPr lang="id-ID">
                <a:solidFill>
                  <a:schemeClr val="tx2">
                    <a:satMod val="130000"/>
                  </a:schemeClr>
                </a:solidFill>
                <a:latin typeface="Arial" charset="0"/>
                <a:ea typeface="+mj-ea"/>
                <a:cs typeface="+mj-cs"/>
              </a:rPr>
              <a:t>Memahami KPI</a:t>
            </a:r>
          </a:p>
        </p:txBody>
      </p:sp>
      <p:sp>
        <p:nvSpPr>
          <p:cNvPr id="3" name="Content Placeholder 2"/>
          <p:cNvSpPr>
            <a:spLocks noGrp="1"/>
          </p:cNvSpPr>
          <p:nvPr>
            <p:ph idx="1"/>
          </p:nvPr>
        </p:nvSpPr>
        <p:spPr/>
        <p:txBody>
          <a:bodyPr>
            <a:normAutofit fontScale="85000" lnSpcReduction="10000"/>
          </a:bodyPr>
          <a:lstStyle/>
          <a:p>
            <a:pPr marL="365760" indent="-283464" eaLnBrk="1" fontAlgn="auto" hangingPunct="1">
              <a:spcAft>
                <a:spcPts val="0"/>
              </a:spcAft>
              <a:buFontTx/>
              <a:buNone/>
              <a:defRPr/>
            </a:pPr>
            <a:r>
              <a:rPr lang="id-ID" dirty="0" smtClean="0">
                <a:ea typeface="+mn-ea"/>
                <a:cs typeface="+mn-cs"/>
              </a:rPr>
              <a:t>Contoh umum KPI: Suhu tubuh manusia sebagai KPI</a:t>
            </a:r>
          </a:p>
          <a:p>
            <a:pPr marL="365760" indent="-283464" eaLnBrk="1" fontAlgn="auto" hangingPunct="1">
              <a:spcAft>
                <a:spcPts val="0"/>
              </a:spcAft>
              <a:buFont typeface="Wingdings 2"/>
              <a:buChar char=""/>
              <a:defRPr/>
            </a:pPr>
            <a:r>
              <a:rPr lang="id-ID" dirty="0" smtClean="0">
                <a:ea typeface="+mn-ea"/>
                <a:cs typeface="+mn-cs"/>
              </a:rPr>
              <a:t>Diakui secara luas dan mudah dipahami</a:t>
            </a:r>
            <a:endParaRPr lang="id-ID" dirty="0">
              <a:ea typeface="+mn-ea"/>
              <a:cs typeface="+mn-cs"/>
            </a:endParaRPr>
          </a:p>
          <a:p>
            <a:pPr marL="365760" indent="-283464" eaLnBrk="1" fontAlgn="auto" hangingPunct="1">
              <a:spcAft>
                <a:spcPts val="0"/>
              </a:spcAft>
              <a:buFont typeface="Wingdings 2"/>
              <a:buChar char=""/>
              <a:defRPr/>
            </a:pPr>
            <a:r>
              <a:rPr lang="id-ID" dirty="0" smtClean="0">
                <a:ea typeface="+mn-ea"/>
                <a:cs typeface="+mn-cs"/>
              </a:rPr>
              <a:t>Dapat diukur dengan metode/teknik yg sama oleh setiap evaluator</a:t>
            </a:r>
            <a:endParaRPr lang="en-US" dirty="0">
              <a:ea typeface="+mn-ea"/>
              <a:cs typeface="+mn-cs"/>
            </a:endParaRPr>
          </a:p>
          <a:p>
            <a:pPr marL="365760" indent="-283464" eaLnBrk="1" fontAlgn="auto" hangingPunct="1">
              <a:spcAft>
                <a:spcPts val="0"/>
              </a:spcAft>
              <a:buFont typeface="Wingdings 2"/>
              <a:buChar char=""/>
              <a:defRPr/>
            </a:pPr>
            <a:r>
              <a:rPr lang="id-ID" dirty="0" smtClean="0">
                <a:ea typeface="+mn-ea"/>
                <a:cs typeface="+mn-cs"/>
              </a:rPr>
              <a:t>Mudah diukur</a:t>
            </a:r>
            <a:endParaRPr lang="en-US" dirty="0">
              <a:ea typeface="+mn-ea"/>
              <a:cs typeface="+mn-cs"/>
            </a:endParaRPr>
          </a:p>
          <a:p>
            <a:pPr marL="365760" indent="-283464" eaLnBrk="1" fontAlgn="auto" hangingPunct="1">
              <a:spcAft>
                <a:spcPts val="0"/>
              </a:spcAft>
              <a:buFont typeface="Wingdings 2"/>
              <a:buChar char=""/>
              <a:defRPr/>
            </a:pPr>
            <a:r>
              <a:rPr lang="id-ID" dirty="0" smtClean="0">
                <a:ea typeface="+mn-ea"/>
                <a:cs typeface="+mn-cs"/>
              </a:rPr>
              <a:t>Indikator penting untuk kesehatan seseorang</a:t>
            </a:r>
            <a:endParaRPr lang="id-ID" dirty="0">
              <a:ea typeface="+mn-ea"/>
              <a:cs typeface="+mn-cs"/>
            </a:endParaRPr>
          </a:p>
          <a:p>
            <a:pPr marL="365760" indent="-283464" eaLnBrk="1" fontAlgn="auto" hangingPunct="1">
              <a:spcAft>
                <a:spcPts val="0"/>
              </a:spcAft>
              <a:buFont typeface="Wingdings 2"/>
              <a:buChar char=""/>
              <a:defRPr/>
            </a:pPr>
            <a:r>
              <a:rPr lang="id-ID" dirty="0" smtClean="0">
                <a:ea typeface="+mn-ea"/>
                <a:cs typeface="+mn-cs"/>
              </a:rPr>
              <a:t>Membantu diagnosis: untuk awan maupun ahli</a:t>
            </a:r>
            <a:endParaRPr lang="id-ID" dirty="0">
              <a:ea typeface="+mn-ea"/>
              <a:cs typeface="+mn-cs"/>
            </a:endParaRPr>
          </a:p>
          <a:p>
            <a:pPr marL="365760" indent="-283464" eaLnBrk="1" fontAlgn="auto" hangingPunct="1">
              <a:spcAft>
                <a:spcPts val="0"/>
              </a:spcAft>
              <a:buFont typeface="Wingdings 2"/>
              <a:buChar char=""/>
              <a:defRPr/>
            </a:pPr>
            <a:r>
              <a:rPr lang="id-ID" dirty="0" smtClean="0">
                <a:ea typeface="+mn-ea"/>
                <a:cs typeface="+mn-cs"/>
              </a:rPr>
              <a:t>Hasilnya: Jika deman, selanjutnya: mengapa demam? Jika tidak demam, mencari alasan lain, mengapa?</a:t>
            </a:r>
            <a:endParaRPr lang="id-ID" dirty="0">
              <a:ea typeface="+mn-ea"/>
              <a:cs typeface="+mn-cs"/>
            </a:endParaRPr>
          </a:p>
          <a:p>
            <a:pPr marL="365760" indent="-283464" eaLnBrk="1" fontAlgn="auto" hangingPunct="1">
              <a:spcAft>
                <a:spcPts val="0"/>
              </a:spcAft>
              <a:buFont typeface="Wingdings 2"/>
              <a:buChar char=""/>
              <a:defRPr/>
            </a:pPr>
            <a:endParaRPr lang="id-ID" dirty="0">
              <a:ea typeface="+mn-ea"/>
              <a:cs typeface="+mn-cs"/>
            </a:endParaRPr>
          </a:p>
        </p:txBody>
      </p:sp>
    </p:spTree>
    <p:extLst>
      <p:ext uri="{BB962C8B-B14F-4D97-AF65-F5344CB8AC3E}">
        <p14:creationId xmlns:p14="http://schemas.microsoft.com/office/powerpoint/2010/main" val="1944633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a:solidFill>
                  <a:schemeClr val="tx2">
                    <a:satMod val="130000"/>
                  </a:schemeClr>
                </a:solidFill>
                <a:latin typeface="Arial" charset="0"/>
                <a:ea typeface="+mj-ea"/>
                <a:cs typeface="+mj-cs"/>
              </a:rPr>
              <a:t>Definisi </a:t>
            </a:r>
            <a:r>
              <a:rPr lang="id-ID" i="1">
                <a:solidFill>
                  <a:schemeClr val="tx2">
                    <a:satMod val="130000"/>
                  </a:schemeClr>
                </a:solidFill>
                <a:latin typeface="Arial" charset="0"/>
                <a:ea typeface="+mj-ea"/>
                <a:cs typeface="+mj-cs"/>
              </a:rPr>
              <a:t>Performance</a:t>
            </a:r>
            <a:r>
              <a:rPr lang="id-ID">
                <a:solidFill>
                  <a:schemeClr val="tx2">
                    <a:satMod val="130000"/>
                  </a:schemeClr>
                </a:solidFill>
                <a:latin typeface="Arial" charset="0"/>
                <a:ea typeface="+mj-ea"/>
                <a:cs typeface="+mj-cs"/>
              </a:rPr>
              <a:t> (</a:t>
            </a:r>
            <a:r>
              <a:rPr lang="en-US">
                <a:solidFill>
                  <a:schemeClr val="tx2">
                    <a:satMod val="130000"/>
                  </a:schemeClr>
                </a:solidFill>
                <a:latin typeface="Arial" charset="0"/>
                <a:ea typeface="+mj-ea"/>
                <a:cs typeface="+mj-cs"/>
              </a:rPr>
              <a:t>Kinerja</a:t>
            </a:r>
            <a:r>
              <a:rPr lang="id-ID">
                <a:solidFill>
                  <a:schemeClr val="tx2">
                    <a:satMod val="130000"/>
                  </a:schemeClr>
                </a:solidFill>
                <a:latin typeface="Arial" charset="0"/>
                <a:ea typeface="+mj-ea"/>
                <a:cs typeface="+mj-cs"/>
              </a:rPr>
              <a:t>)</a:t>
            </a:r>
            <a:endParaRPr lang="en-US">
              <a:solidFill>
                <a:schemeClr val="tx2">
                  <a:satMod val="130000"/>
                </a:schemeClr>
              </a:solidFill>
              <a:latin typeface="Arial" charset="0"/>
              <a:ea typeface="+mj-ea"/>
              <a:cs typeface="+mj-cs"/>
            </a:endParaRPr>
          </a:p>
        </p:txBody>
      </p:sp>
      <p:sp>
        <p:nvSpPr>
          <p:cNvPr id="20483" name="Rectangle 3"/>
          <p:cNvSpPr>
            <a:spLocks noGrp="1" noChangeArrowheads="1"/>
          </p:cNvSpPr>
          <p:nvPr>
            <p:ph idx="1"/>
          </p:nvPr>
        </p:nvSpPr>
        <p:spPr>
          <a:xfrm>
            <a:off x="1476375" y="1557338"/>
            <a:ext cx="6572250" cy="4714875"/>
          </a:xfrm>
        </p:spPr>
        <p:txBody>
          <a:bodyPr>
            <a:normAutofit fontScale="85000" lnSpcReduction="20000"/>
          </a:bodyPr>
          <a:lstStyle/>
          <a:p>
            <a:pPr marL="365760" indent="-283464" eaLnBrk="1" fontAlgn="auto" hangingPunct="1">
              <a:spcAft>
                <a:spcPts val="0"/>
              </a:spcAft>
              <a:buFontTx/>
              <a:buNone/>
              <a:defRPr/>
            </a:pPr>
            <a:r>
              <a:rPr lang="en-US" dirty="0">
                <a:ea typeface="+mn-ea"/>
                <a:cs typeface="+mn-cs"/>
              </a:rPr>
              <a:t>	</a:t>
            </a:r>
            <a:endParaRPr lang="id-ID" dirty="0" smtClean="0">
              <a:ea typeface="+mn-ea"/>
              <a:cs typeface="+mn-cs"/>
            </a:endParaRPr>
          </a:p>
          <a:p>
            <a:pPr marL="365760" indent="-283464" eaLnBrk="1" fontAlgn="auto" hangingPunct="1">
              <a:spcAft>
                <a:spcPts val="0"/>
              </a:spcAft>
              <a:buFont typeface="Wingdings 2"/>
              <a:buChar char=""/>
              <a:defRPr/>
            </a:pPr>
            <a:r>
              <a:rPr lang="en-US" dirty="0" err="1" smtClean="0">
                <a:ea typeface="+mn-ea"/>
                <a:cs typeface="+mn-cs"/>
              </a:rPr>
              <a:t>Gambaran</a:t>
            </a:r>
            <a:r>
              <a:rPr lang="en-US" dirty="0" smtClean="0">
                <a:ea typeface="+mn-ea"/>
                <a:cs typeface="+mn-cs"/>
              </a:rPr>
              <a:t> </a:t>
            </a:r>
            <a:r>
              <a:rPr lang="en-US" dirty="0" err="1" smtClean="0">
                <a:ea typeface="+mn-ea"/>
                <a:cs typeface="+mn-cs"/>
              </a:rPr>
              <a:t>tentang</a:t>
            </a:r>
            <a:r>
              <a:rPr lang="en-US" dirty="0" smtClean="0">
                <a:ea typeface="+mn-ea"/>
                <a:cs typeface="+mn-cs"/>
              </a:rPr>
              <a:t> </a:t>
            </a:r>
            <a:r>
              <a:rPr lang="en-US" dirty="0" err="1" smtClean="0">
                <a:ea typeface="+mn-ea"/>
                <a:cs typeface="+mn-cs"/>
              </a:rPr>
              <a:t>tingkat</a:t>
            </a:r>
            <a:r>
              <a:rPr lang="en-US" dirty="0" smtClean="0">
                <a:ea typeface="+mn-ea"/>
                <a:cs typeface="+mn-cs"/>
              </a:rPr>
              <a:t> </a:t>
            </a:r>
            <a:r>
              <a:rPr lang="en-US" dirty="0" err="1" smtClean="0">
                <a:ea typeface="+mn-ea"/>
                <a:cs typeface="+mn-cs"/>
              </a:rPr>
              <a:t>pencapaian</a:t>
            </a:r>
            <a:r>
              <a:rPr lang="en-US" dirty="0" smtClean="0">
                <a:ea typeface="+mn-ea"/>
                <a:cs typeface="+mn-cs"/>
              </a:rPr>
              <a:t> </a:t>
            </a:r>
            <a:r>
              <a:rPr lang="en-US" dirty="0" err="1" smtClean="0">
                <a:ea typeface="+mn-ea"/>
                <a:cs typeface="+mn-cs"/>
              </a:rPr>
              <a:t>pelaksanaan</a:t>
            </a:r>
            <a:r>
              <a:rPr lang="en-US" dirty="0" smtClean="0">
                <a:ea typeface="+mn-ea"/>
                <a:cs typeface="+mn-cs"/>
              </a:rPr>
              <a:t> </a:t>
            </a:r>
            <a:r>
              <a:rPr lang="en-US" dirty="0" err="1" smtClean="0">
                <a:ea typeface="+mn-ea"/>
                <a:cs typeface="+mn-cs"/>
              </a:rPr>
              <a:t>suatu</a:t>
            </a:r>
            <a:r>
              <a:rPr lang="en-US" dirty="0" smtClean="0">
                <a:ea typeface="+mn-ea"/>
                <a:cs typeface="+mn-cs"/>
              </a:rPr>
              <a:t> </a:t>
            </a:r>
            <a:r>
              <a:rPr lang="id-ID" dirty="0" smtClean="0">
                <a:ea typeface="+mn-ea"/>
                <a:cs typeface="+mn-cs"/>
              </a:rPr>
              <a:t>k</a:t>
            </a:r>
            <a:r>
              <a:rPr lang="en-US" dirty="0" err="1" smtClean="0">
                <a:ea typeface="+mn-ea"/>
                <a:cs typeface="+mn-cs"/>
              </a:rPr>
              <a:t>egiatan</a:t>
            </a:r>
            <a:r>
              <a:rPr lang="en-US" dirty="0" smtClean="0">
                <a:ea typeface="+mn-ea"/>
                <a:cs typeface="+mn-cs"/>
              </a:rPr>
              <a:t>/program/</a:t>
            </a:r>
            <a:r>
              <a:rPr lang="en-US" dirty="0" err="1" smtClean="0">
                <a:ea typeface="+mn-ea"/>
                <a:cs typeface="+mn-cs"/>
              </a:rPr>
              <a:t>kebijakan</a:t>
            </a:r>
            <a:r>
              <a:rPr lang="en-US" dirty="0" smtClean="0">
                <a:ea typeface="+mn-ea"/>
                <a:cs typeface="+mn-cs"/>
              </a:rPr>
              <a:t> </a:t>
            </a:r>
            <a:r>
              <a:rPr lang="en-US" dirty="0" err="1" smtClean="0">
                <a:ea typeface="+mn-ea"/>
                <a:cs typeface="+mn-cs"/>
              </a:rPr>
              <a:t>dalam</a:t>
            </a:r>
            <a:r>
              <a:rPr lang="en-US" dirty="0" smtClean="0">
                <a:ea typeface="+mn-ea"/>
                <a:cs typeface="+mn-cs"/>
              </a:rPr>
              <a:t> </a:t>
            </a:r>
            <a:r>
              <a:rPr lang="en-US" dirty="0" err="1" smtClean="0">
                <a:ea typeface="+mn-ea"/>
                <a:cs typeface="+mn-cs"/>
              </a:rPr>
              <a:t>mewujudkan</a:t>
            </a:r>
            <a:r>
              <a:rPr lang="en-US" dirty="0" smtClean="0">
                <a:ea typeface="+mn-ea"/>
                <a:cs typeface="+mn-cs"/>
              </a:rPr>
              <a:t> </a:t>
            </a:r>
            <a:r>
              <a:rPr lang="en-US" dirty="0" err="1" smtClean="0">
                <a:ea typeface="+mn-ea"/>
                <a:cs typeface="+mn-cs"/>
              </a:rPr>
              <a:t>sasaran</a:t>
            </a:r>
            <a:r>
              <a:rPr lang="en-US" dirty="0" smtClean="0">
                <a:ea typeface="+mn-ea"/>
                <a:cs typeface="+mn-cs"/>
              </a:rPr>
              <a:t>, </a:t>
            </a:r>
            <a:r>
              <a:rPr lang="en-US" dirty="0" err="1" smtClean="0">
                <a:ea typeface="+mn-ea"/>
                <a:cs typeface="+mn-cs"/>
              </a:rPr>
              <a:t>tujuan</a:t>
            </a:r>
            <a:r>
              <a:rPr lang="en-US" dirty="0" smtClean="0">
                <a:ea typeface="+mn-ea"/>
                <a:cs typeface="+mn-cs"/>
              </a:rPr>
              <a:t>, </a:t>
            </a:r>
            <a:r>
              <a:rPr lang="en-US" dirty="0" err="1" smtClean="0">
                <a:ea typeface="+mn-ea"/>
                <a:cs typeface="+mn-cs"/>
              </a:rPr>
              <a:t>dan</a:t>
            </a:r>
            <a:r>
              <a:rPr lang="en-US" dirty="0" smtClean="0">
                <a:ea typeface="+mn-ea"/>
                <a:cs typeface="+mn-cs"/>
              </a:rPr>
              <a:t> </a:t>
            </a:r>
            <a:r>
              <a:rPr lang="en-US" dirty="0" err="1" smtClean="0">
                <a:ea typeface="+mn-ea"/>
                <a:cs typeface="+mn-cs"/>
              </a:rPr>
              <a:t>visi</a:t>
            </a:r>
            <a:r>
              <a:rPr lang="en-US" dirty="0" smtClean="0">
                <a:ea typeface="+mn-ea"/>
                <a:cs typeface="+mn-cs"/>
              </a:rPr>
              <a:t> </a:t>
            </a:r>
            <a:r>
              <a:rPr lang="en-US" dirty="0" err="1" smtClean="0">
                <a:ea typeface="+mn-ea"/>
                <a:cs typeface="+mn-cs"/>
              </a:rPr>
              <a:t>organisasi</a:t>
            </a:r>
            <a:r>
              <a:rPr lang="en-US" dirty="0" smtClean="0">
                <a:ea typeface="+mn-ea"/>
                <a:cs typeface="+mn-cs"/>
              </a:rPr>
              <a:t> </a:t>
            </a:r>
            <a:r>
              <a:rPr lang="id-ID" dirty="0" smtClean="0">
                <a:ea typeface="+mn-ea"/>
                <a:cs typeface="+mn-cs"/>
              </a:rPr>
              <a:t>.</a:t>
            </a:r>
          </a:p>
          <a:p>
            <a:pPr marL="365760" indent="-283464" eaLnBrk="1" fontAlgn="auto" hangingPunct="1">
              <a:spcAft>
                <a:spcPts val="0"/>
              </a:spcAft>
              <a:buFont typeface="Wingdings 2"/>
              <a:buChar char=""/>
              <a:defRPr/>
            </a:pPr>
            <a:r>
              <a:rPr lang="en-US" dirty="0" err="1" smtClean="0">
                <a:ea typeface="+mn-ea"/>
                <a:cs typeface="+mn-cs"/>
              </a:rPr>
              <a:t>Untuk</a:t>
            </a:r>
            <a:r>
              <a:rPr lang="en-US" dirty="0" smtClean="0">
                <a:ea typeface="+mn-ea"/>
                <a:cs typeface="+mn-cs"/>
              </a:rPr>
              <a:t> </a:t>
            </a:r>
            <a:r>
              <a:rPr lang="en-US" dirty="0" err="1" smtClean="0">
                <a:ea typeface="+mn-ea"/>
                <a:cs typeface="+mn-cs"/>
              </a:rPr>
              <a:t>dapat</a:t>
            </a:r>
            <a:r>
              <a:rPr lang="en-US" dirty="0" smtClean="0">
                <a:ea typeface="+mn-ea"/>
                <a:cs typeface="+mn-cs"/>
              </a:rPr>
              <a:t> </a:t>
            </a:r>
            <a:r>
              <a:rPr lang="en-US" dirty="0" err="1" smtClean="0">
                <a:ea typeface="+mn-ea"/>
                <a:cs typeface="+mn-cs"/>
              </a:rPr>
              <a:t>mengetahui</a:t>
            </a:r>
            <a:r>
              <a:rPr lang="en-US" dirty="0" smtClean="0">
                <a:ea typeface="+mn-ea"/>
                <a:cs typeface="+mn-cs"/>
              </a:rPr>
              <a:t> </a:t>
            </a:r>
            <a:r>
              <a:rPr lang="en-US" dirty="0" err="1" smtClean="0">
                <a:ea typeface="+mn-ea"/>
                <a:cs typeface="+mn-cs"/>
              </a:rPr>
              <a:t>bagaimana</a:t>
            </a:r>
            <a:r>
              <a:rPr lang="en-US" dirty="0" smtClean="0">
                <a:ea typeface="+mn-ea"/>
                <a:cs typeface="+mn-cs"/>
              </a:rPr>
              <a:t> </a:t>
            </a:r>
            <a:r>
              <a:rPr lang="en-US" dirty="0" err="1" smtClean="0">
                <a:ea typeface="+mn-ea"/>
                <a:cs typeface="+mn-cs"/>
              </a:rPr>
              <a:t>kinerja</a:t>
            </a:r>
            <a:r>
              <a:rPr lang="en-US" dirty="0" smtClean="0">
                <a:ea typeface="+mn-ea"/>
                <a:cs typeface="+mn-cs"/>
              </a:rPr>
              <a:t> </a:t>
            </a:r>
            <a:r>
              <a:rPr lang="en-US" dirty="0" err="1" smtClean="0">
                <a:ea typeface="+mn-ea"/>
                <a:cs typeface="+mn-cs"/>
              </a:rPr>
              <a:t>organisasi</a:t>
            </a:r>
            <a:r>
              <a:rPr lang="en-US" dirty="0" smtClean="0">
                <a:ea typeface="+mn-ea"/>
                <a:cs typeface="+mn-cs"/>
              </a:rPr>
              <a:t>, unit </a:t>
            </a:r>
            <a:r>
              <a:rPr lang="en-US" dirty="0" err="1" smtClean="0">
                <a:ea typeface="+mn-ea"/>
                <a:cs typeface="+mn-cs"/>
              </a:rPr>
              <a:t>kerja</a:t>
            </a:r>
            <a:r>
              <a:rPr lang="en-US" dirty="0" smtClean="0">
                <a:ea typeface="+mn-ea"/>
                <a:cs typeface="+mn-cs"/>
              </a:rPr>
              <a:t>, </a:t>
            </a:r>
            <a:r>
              <a:rPr lang="en-US" dirty="0" err="1" smtClean="0">
                <a:ea typeface="+mn-ea"/>
                <a:cs typeface="+mn-cs"/>
              </a:rPr>
              <a:t>maupun</a:t>
            </a:r>
            <a:r>
              <a:rPr lang="en-US" dirty="0" smtClean="0">
                <a:ea typeface="+mn-ea"/>
                <a:cs typeface="+mn-cs"/>
              </a:rPr>
              <a:t> </a:t>
            </a:r>
            <a:r>
              <a:rPr lang="en-US" dirty="0" err="1" smtClean="0">
                <a:ea typeface="+mn-ea"/>
                <a:cs typeface="+mn-cs"/>
              </a:rPr>
              <a:t>individu</a:t>
            </a:r>
            <a:r>
              <a:rPr lang="en-US" dirty="0" smtClean="0">
                <a:ea typeface="+mn-ea"/>
                <a:cs typeface="+mn-cs"/>
              </a:rPr>
              <a:t> </a:t>
            </a:r>
            <a:r>
              <a:rPr lang="en-US" dirty="0" err="1" smtClean="0">
                <a:ea typeface="+mn-ea"/>
                <a:cs typeface="+mn-cs"/>
              </a:rPr>
              <a:t>maka</a:t>
            </a:r>
            <a:r>
              <a:rPr lang="en-US" dirty="0" smtClean="0">
                <a:ea typeface="+mn-ea"/>
                <a:cs typeface="+mn-cs"/>
              </a:rPr>
              <a:t> </a:t>
            </a:r>
            <a:r>
              <a:rPr lang="en-US" dirty="0" err="1" smtClean="0">
                <a:ea typeface="+mn-ea"/>
                <a:cs typeface="+mn-cs"/>
              </a:rPr>
              <a:t>diperlukan</a:t>
            </a:r>
            <a:r>
              <a:rPr lang="en-US" dirty="0" smtClean="0">
                <a:ea typeface="+mn-ea"/>
                <a:cs typeface="+mn-cs"/>
              </a:rPr>
              <a:t> </a:t>
            </a:r>
            <a:r>
              <a:rPr lang="en-US" dirty="0" err="1" smtClean="0">
                <a:ea typeface="+mn-ea"/>
                <a:cs typeface="+mn-cs"/>
              </a:rPr>
              <a:t>indikator</a:t>
            </a:r>
            <a:r>
              <a:rPr lang="en-US" dirty="0" smtClean="0">
                <a:ea typeface="+mn-ea"/>
                <a:cs typeface="+mn-cs"/>
              </a:rPr>
              <a:t> </a:t>
            </a:r>
            <a:r>
              <a:rPr lang="en-US" dirty="0" err="1" smtClean="0">
                <a:ea typeface="+mn-ea"/>
                <a:cs typeface="+mn-cs"/>
              </a:rPr>
              <a:t>kinerja</a:t>
            </a:r>
            <a:r>
              <a:rPr lang="en-US" dirty="0" smtClean="0">
                <a:ea typeface="+mn-ea"/>
                <a:cs typeface="+mn-cs"/>
              </a:rPr>
              <a:t>. </a:t>
            </a:r>
          </a:p>
          <a:p>
            <a:pPr marL="365760" indent="-283464" eaLnBrk="1" fontAlgn="auto" hangingPunct="1">
              <a:spcAft>
                <a:spcPts val="0"/>
              </a:spcAft>
              <a:buFont typeface="Wingdings 2"/>
              <a:buChar char=""/>
              <a:defRPr/>
            </a:pPr>
            <a:r>
              <a:rPr lang="en-US" dirty="0" err="1" smtClean="0">
                <a:ea typeface="+mn-ea"/>
                <a:cs typeface="+mn-cs"/>
              </a:rPr>
              <a:t>Indikator</a:t>
            </a:r>
            <a:r>
              <a:rPr lang="en-US" dirty="0" smtClean="0">
                <a:ea typeface="+mn-ea"/>
                <a:cs typeface="+mn-cs"/>
              </a:rPr>
              <a:t> </a:t>
            </a:r>
            <a:r>
              <a:rPr lang="en-US" dirty="0" err="1" smtClean="0">
                <a:ea typeface="+mn-ea"/>
                <a:cs typeface="+mn-cs"/>
              </a:rPr>
              <a:t>kinerja</a:t>
            </a:r>
            <a:r>
              <a:rPr lang="en-US" dirty="0" smtClean="0">
                <a:ea typeface="+mn-ea"/>
                <a:cs typeface="+mn-cs"/>
              </a:rPr>
              <a:t> </a:t>
            </a:r>
            <a:r>
              <a:rPr lang="en-US" dirty="0" err="1" smtClean="0">
                <a:ea typeface="+mn-ea"/>
                <a:cs typeface="+mn-cs"/>
              </a:rPr>
              <a:t>adalah</a:t>
            </a:r>
            <a:r>
              <a:rPr lang="en-US" dirty="0" smtClean="0">
                <a:ea typeface="+mn-ea"/>
                <a:cs typeface="+mn-cs"/>
              </a:rPr>
              <a:t> </a:t>
            </a:r>
            <a:r>
              <a:rPr lang="en-US" dirty="0" err="1" smtClean="0">
                <a:ea typeface="+mn-ea"/>
                <a:cs typeface="+mn-cs"/>
              </a:rPr>
              <a:t>ukuran</a:t>
            </a:r>
            <a:r>
              <a:rPr lang="en-US" dirty="0" smtClean="0">
                <a:ea typeface="+mn-ea"/>
                <a:cs typeface="+mn-cs"/>
              </a:rPr>
              <a:t> </a:t>
            </a:r>
            <a:r>
              <a:rPr lang="en-US" dirty="0" err="1" smtClean="0">
                <a:ea typeface="+mn-ea"/>
                <a:cs typeface="+mn-cs"/>
              </a:rPr>
              <a:t>kuantitatif</a:t>
            </a:r>
            <a:r>
              <a:rPr lang="en-US" dirty="0" smtClean="0">
                <a:ea typeface="+mn-ea"/>
                <a:cs typeface="+mn-cs"/>
              </a:rPr>
              <a:t> </a:t>
            </a:r>
            <a:r>
              <a:rPr lang="en-US" dirty="0" err="1" smtClean="0">
                <a:ea typeface="+mn-ea"/>
                <a:cs typeface="+mn-cs"/>
              </a:rPr>
              <a:t>dan</a:t>
            </a:r>
            <a:r>
              <a:rPr lang="en-US" dirty="0" smtClean="0">
                <a:ea typeface="+mn-ea"/>
                <a:cs typeface="+mn-cs"/>
              </a:rPr>
              <a:t> </a:t>
            </a:r>
            <a:r>
              <a:rPr lang="en-US" dirty="0" err="1" smtClean="0">
                <a:ea typeface="+mn-ea"/>
                <a:cs typeface="+mn-cs"/>
              </a:rPr>
              <a:t>atau</a:t>
            </a:r>
            <a:r>
              <a:rPr lang="en-US" dirty="0" smtClean="0">
                <a:ea typeface="+mn-ea"/>
                <a:cs typeface="+mn-cs"/>
              </a:rPr>
              <a:t> </a:t>
            </a:r>
            <a:r>
              <a:rPr lang="en-US" dirty="0" err="1" smtClean="0">
                <a:ea typeface="+mn-ea"/>
                <a:cs typeface="+mn-cs"/>
              </a:rPr>
              <a:t>kualitatif</a:t>
            </a:r>
            <a:r>
              <a:rPr lang="en-US" dirty="0" smtClean="0">
                <a:ea typeface="+mn-ea"/>
                <a:cs typeface="+mn-cs"/>
              </a:rPr>
              <a:t> yang </a:t>
            </a:r>
            <a:r>
              <a:rPr lang="en-US" dirty="0" err="1" smtClean="0">
                <a:ea typeface="+mn-ea"/>
                <a:cs typeface="+mn-cs"/>
              </a:rPr>
              <a:t>menggambarkan</a:t>
            </a:r>
            <a:r>
              <a:rPr lang="en-US" dirty="0" smtClean="0">
                <a:ea typeface="+mn-ea"/>
                <a:cs typeface="+mn-cs"/>
              </a:rPr>
              <a:t> </a:t>
            </a:r>
            <a:r>
              <a:rPr lang="en-US" dirty="0" err="1" smtClean="0">
                <a:ea typeface="+mn-ea"/>
                <a:cs typeface="+mn-cs"/>
              </a:rPr>
              <a:t>tingkat</a:t>
            </a:r>
            <a:r>
              <a:rPr lang="en-US" dirty="0" smtClean="0">
                <a:ea typeface="+mn-ea"/>
                <a:cs typeface="+mn-cs"/>
              </a:rPr>
              <a:t> </a:t>
            </a:r>
            <a:r>
              <a:rPr lang="en-US" dirty="0" err="1" smtClean="0">
                <a:ea typeface="+mn-ea"/>
                <a:cs typeface="+mn-cs"/>
              </a:rPr>
              <a:t>pencapaian</a:t>
            </a:r>
            <a:r>
              <a:rPr lang="en-US" dirty="0" smtClean="0">
                <a:ea typeface="+mn-ea"/>
                <a:cs typeface="+mn-cs"/>
              </a:rPr>
              <a:t> </a:t>
            </a:r>
            <a:r>
              <a:rPr lang="en-US" dirty="0" err="1" smtClean="0">
                <a:ea typeface="+mn-ea"/>
                <a:cs typeface="+mn-cs"/>
              </a:rPr>
              <a:t>suatu</a:t>
            </a:r>
            <a:r>
              <a:rPr lang="en-US" dirty="0" smtClean="0">
                <a:ea typeface="+mn-ea"/>
                <a:cs typeface="+mn-cs"/>
              </a:rPr>
              <a:t> </a:t>
            </a:r>
            <a:r>
              <a:rPr lang="en-US" dirty="0" err="1" smtClean="0">
                <a:ea typeface="+mn-ea"/>
                <a:cs typeface="+mn-cs"/>
              </a:rPr>
              <a:t>sasaran</a:t>
            </a:r>
            <a:r>
              <a:rPr lang="en-US" dirty="0" smtClean="0">
                <a:ea typeface="+mn-ea"/>
                <a:cs typeface="+mn-cs"/>
              </a:rPr>
              <a:t> </a:t>
            </a:r>
            <a:r>
              <a:rPr lang="en-US" dirty="0" err="1" smtClean="0">
                <a:ea typeface="+mn-ea"/>
                <a:cs typeface="+mn-cs"/>
              </a:rPr>
              <a:t>atau</a:t>
            </a:r>
            <a:r>
              <a:rPr lang="en-US" dirty="0" smtClean="0">
                <a:ea typeface="+mn-ea"/>
                <a:cs typeface="+mn-cs"/>
              </a:rPr>
              <a:t> </a:t>
            </a:r>
            <a:r>
              <a:rPr lang="en-US" dirty="0" err="1" smtClean="0">
                <a:ea typeface="+mn-ea"/>
                <a:cs typeface="+mn-cs"/>
              </a:rPr>
              <a:t>tujuan</a:t>
            </a:r>
            <a:r>
              <a:rPr lang="en-US" dirty="0" smtClean="0">
                <a:ea typeface="+mn-ea"/>
                <a:cs typeface="+mn-cs"/>
              </a:rPr>
              <a:t> yang </a:t>
            </a:r>
            <a:r>
              <a:rPr lang="en-US" dirty="0" err="1" smtClean="0">
                <a:ea typeface="+mn-ea"/>
                <a:cs typeface="+mn-cs"/>
              </a:rPr>
              <a:t>telah</a:t>
            </a:r>
            <a:r>
              <a:rPr lang="en-US" dirty="0" smtClean="0">
                <a:ea typeface="+mn-ea"/>
                <a:cs typeface="+mn-cs"/>
              </a:rPr>
              <a:t> </a:t>
            </a:r>
            <a:r>
              <a:rPr lang="en-US" dirty="0" err="1" smtClean="0">
                <a:ea typeface="+mn-ea"/>
                <a:cs typeface="+mn-cs"/>
              </a:rPr>
              <a:t>ditetapkan</a:t>
            </a:r>
            <a:r>
              <a:rPr lang="en-US" dirty="0" smtClean="0">
                <a:ea typeface="+mn-ea"/>
                <a:cs typeface="+mn-cs"/>
              </a:rPr>
              <a:t>.</a:t>
            </a:r>
            <a:endParaRPr lang="en-US" dirty="0">
              <a:ea typeface="+mn-ea"/>
              <a:cs typeface="+mn-cs"/>
            </a:endParaRPr>
          </a:p>
        </p:txBody>
      </p:sp>
    </p:spTree>
    <p:extLst>
      <p:ext uri="{BB962C8B-B14F-4D97-AF65-F5344CB8AC3E}">
        <p14:creationId xmlns:p14="http://schemas.microsoft.com/office/powerpoint/2010/main" val="906064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down)">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down)">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wipe(down)">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901</TotalTime>
  <Words>1818</Words>
  <Application>Microsoft Macintosh PowerPoint</Application>
  <PresentationFormat>On-screen Show (4:3)</PresentationFormat>
  <Paragraphs>321</Paragraphs>
  <Slides>36</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36</vt:i4>
      </vt:variant>
    </vt:vector>
  </HeadingPairs>
  <TitlesOfParts>
    <vt:vector size="55" baseType="lpstr">
      <vt:lpstr>Albertus Medium</vt:lpstr>
      <vt:lpstr>Arial Narrow</vt:lpstr>
      <vt:lpstr>Book Antiqua</vt:lpstr>
      <vt:lpstr>Gill Sans MT</vt:lpstr>
      <vt:lpstr>Goudy Old Style</vt:lpstr>
      <vt:lpstr>ＭＳ Ｐゴシック</vt:lpstr>
      <vt:lpstr>News Gothic MT</vt:lpstr>
      <vt:lpstr>Wingdings 2</vt:lpstr>
      <vt:lpstr>Wingdings 3</vt:lpstr>
      <vt:lpstr>ヒラギノ明朝 ProN W3</vt:lpstr>
      <vt:lpstr>ヒラギノ角ゴ ProN W3</vt:lpstr>
      <vt:lpstr>ヒラギノ角ゴ ProN W6</vt:lpstr>
      <vt:lpstr>Arial</vt:lpstr>
      <vt:lpstr>Bodoni SvtyTwo ITC TT-Book</vt:lpstr>
      <vt:lpstr>Calibri</vt:lpstr>
      <vt:lpstr>Progress ORDIN</vt:lpstr>
      <vt:lpstr>Typo Grotesk</vt:lpstr>
      <vt:lpstr>Wingdings</vt:lpstr>
      <vt:lpstr>Office Theme</vt:lpstr>
      <vt:lpstr>Refleksi Kebijakan AKIP Dan Percepatan Reformasi Birokrasi</vt:lpstr>
      <vt:lpstr>Agenda Paparan</vt:lpstr>
      <vt:lpstr>AKUNTABILITAS (accountability):  Ukuran yang menunjukkan apakah aktivitas lembaga publik atau pelayanan yang dilakukan oleh pemerintah sudah sesuai dengan norma dan nilai-nilai yang dianut oleh rakyat, dan apakah pelayanan tersebut mampu mengakomodasi kebutuhan rakyat yang sesungguhnya.</vt:lpstr>
      <vt:lpstr>JENIS-JENIS AKUNTABILITAS  (Stewart, 1989)</vt:lpstr>
      <vt:lpstr>KINERJA (performance): Hasil akhir (output) organisasi yang sesuai dengan tujuan organisasi, transparan dalam pertanggungjawaban, efisien, sesuai dengan kehendak pengguna jasa organisasi, sesuai dengan visi dan misi organisasi, berkualitas, adil, serta diselenggarakan dengan sarana dan prasarana yang memadai.</vt:lpstr>
      <vt:lpstr>Keterkaitan Penetapan Kinerja dengan Sistem AKIP</vt:lpstr>
      <vt:lpstr>Penyusunan Key Performance Indicators (KPI)</vt:lpstr>
      <vt:lpstr>Memahami KPI</vt:lpstr>
      <vt:lpstr>Definisi Performance (Kinerja)</vt:lpstr>
      <vt:lpstr>Mengapa KPI penting?</vt:lpstr>
      <vt:lpstr>Beberapa Komponen KPI</vt:lpstr>
      <vt:lpstr>User (Pengguna) KPI</vt:lpstr>
      <vt:lpstr>PowerPoint Presentation</vt:lpstr>
      <vt:lpstr>PowerPoint Presentation</vt:lpstr>
      <vt:lpstr>Perbedaan indikator:  output (keluaran) dan outcome (hasil/dampak)</vt:lpstr>
      <vt:lpstr>Karakteristik Indikator Yang Baik</vt:lpstr>
      <vt:lpstr>Mengukur Kualitas Indikator</vt:lpstr>
      <vt:lpstr>Jenis-Jenis Indikator</vt:lpstr>
      <vt:lpstr>Sumber Perencanaan dan penyusunan KPI:</vt:lpstr>
      <vt:lpstr>“TRIPLE ACCOUNTABILITY” UNTUK KEPALA DAERAH (PP No. 3 tahun 2007)</vt:lpstr>
      <vt:lpstr>Sebagai sistem evaluasi &amp; akuntabilitas, mengapa LAKIP Gagal?</vt:lpstr>
      <vt:lpstr>Penyerapan DIPA lebih Lambat dari Negara Lain</vt:lpstr>
      <vt:lpstr>Mengapa Kegiatan SKPD Menumpuk di Akhir Tahun?</vt:lpstr>
      <vt:lpstr>Komposisi Belanja Daerah Secara Nasional</vt:lpstr>
      <vt:lpstr>PowerPoint Presentation</vt:lpstr>
      <vt:lpstr>PowerPoint Presentation</vt:lpstr>
      <vt:lpstr>Catatan Kelemahan Reformasi BirokRasi</vt:lpstr>
      <vt:lpstr>8 Program Akselerasi Menpan &amp; RB</vt:lpstr>
      <vt:lpstr>PowerPoint Presentation</vt:lpstr>
      <vt:lpstr>Ruled-Based Bureaucracy  (2010-2014)</vt:lpstr>
      <vt:lpstr>Patologi Birokrasi, Kegagalan Birokrasi Weberian (Dwiyanto, 2015)</vt:lpstr>
      <vt:lpstr>PowerPoint Presentation</vt:lpstr>
      <vt:lpstr>Business Climate Ranking</vt:lpstr>
      <vt:lpstr>Doing Business Ranking: Indonesia *)</vt:lpstr>
      <vt:lpstr>Kesimpulan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Microsoft Office User</cp:lastModifiedBy>
  <cp:revision>40</cp:revision>
  <dcterms:created xsi:type="dcterms:W3CDTF">2015-01-09T03:42:23Z</dcterms:created>
  <dcterms:modified xsi:type="dcterms:W3CDTF">2017-06-08T01:59:21Z</dcterms:modified>
</cp:coreProperties>
</file>